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00"/>
  </p:notesMasterIdLst>
  <p:sldIdLst>
    <p:sldId id="256" r:id="rId2"/>
    <p:sldId id="274" r:id="rId3"/>
    <p:sldId id="283" r:id="rId4"/>
    <p:sldId id="311" r:id="rId5"/>
    <p:sldId id="312" r:id="rId6"/>
    <p:sldId id="278" r:id="rId7"/>
    <p:sldId id="281" r:id="rId8"/>
    <p:sldId id="284" r:id="rId9"/>
    <p:sldId id="280" r:id="rId10"/>
    <p:sldId id="297" r:id="rId11"/>
    <p:sldId id="294" r:id="rId12"/>
    <p:sldId id="328" r:id="rId13"/>
    <p:sldId id="302" r:id="rId14"/>
    <p:sldId id="273" r:id="rId15"/>
    <p:sldId id="275" r:id="rId16"/>
    <p:sldId id="308" r:id="rId17"/>
    <p:sldId id="313" r:id="rId18"/>
    <p:sldId id="279" r:id="rId19"/>
    <p:sldId id="314" r:id="rId20"/>
    <p:sldId id="319" r:id="rId21"/>
    <p:sldId id="316" r:id="rId22"/>
    <p:sldId id="298" r:id="rId23"/>
    <p:sldId id="299" r:id="rId24"/>
    <p:sldId id="324" r:id="rId25"/>
    <p:sldId id="306" r:id="rId26"/>
    <p:sldId id="325" r:id="rId27"/>
    <p:sldId id="326" r:id="rId28"/>
    <p:sldId id="321" r:id="rId29"/>
    <p:sldId id="327" r:id="rId30"/>
    <p:sldId id="320" r:id="rId31"/>
    <p:sldId id="292" r:id="rId32"/>
    <p:sldId id="285" r:id="rId33"/>
    <p:sldId id="329" r:id="rId34"/>
    <p:sldId id="330" r:id="rId35"/>
    <p:sldId id="331" r:id="rId36"/>
    <p:sldId id="332" r:id="rId37"/>
    <p:sldId id="303" r:id="rId38"/>
    <p:sldId id="301" r:id="rId39"/>
    <p:sldId id="300" r:id="rId40"/>
    <p:sldId id="322" r:id="rId41"/>
    <p:sldId id="323" r:id="rId42"/>
    <p:sldId id="333" r:id="rId43"/>
    <p:sldId id="334" r:id="rId44"/>
    <p:sldId id="335" r:id="rId45"/>
    <p:sldId id="276" r:id="rId46"/>
    <p:sldId id="286" r:id="rId47"/>
    <p:sldId id="293" r:id="rId48"/>
    <p:sldId id="336" r:id="rId49"/>
    <p:sldId id="341" r:id="rId50"/>
    <p:sldId id="337" r:id="rId51"/>
    <p:sldId id="343" r:id="rId52"/>
    <p:sldId id="339" r:id="rId53"/>
    <p:sldId id="340" r:id="rId54"/>
    <p:sldId id="296" r:id="rId55"/>
    <p:sldId id="345" r:id="rId56"/>
    <p:sldId id="344" r:id="rId57"/>
    <p:sldId id="346" r:id="rId58"/>
    <p:sldId id="354" r:id="rId59"/>
    <p:sldId id="352" r:id="rId60"/>
    <p:sldId id="347" r:id="rId61"/>
    <p:sldId id="349" r:id="rId62"/>
    <p:sldId id="350" r:id="rId63"/>
    <p:sldId id="351" r:id="rId64"/>
    <p:sldId id="348" r:id="rId65"/>
    <p:sldId id="317" r:id="rId66"/>
    <p:sldId id="353" r:id="rId67"/>
    <p:sldId id="342" r:id="rId68"/>
    <p:sldId id="355" r:id="rId69"/>
    <p:sldId id="356" r:id="rId70"/>
    <p:sldId id="357" r:id="rId71"/>
    <p:sldId id="358" r:id="rId72"/>
    <p:sldId id="359" r:id="rId73"/>
    <p:sldId id="360" r:id="rId74"/>
    <p:sldId id="361" r:id="rId75"/>
    <p:sldId id="362" r:id="rId76"/>
    <p:sldId id="363" r:id="rId77"/>
    <p:sldId id="364" r:id="rId78"/>
    <p:sldId id="365" r:id="rId79"/>
    <p:sldId id="366" r:id="rId80"/>
    <p:sldId id="367" r:id="rId81"/>
    <p:sldId id="368" r:id="rId82"/>
    <p:sldId id="369" r:id="rId83"/>
    <p:sldId id="370" r:id="rId84"/>
    <p:sldId id="371" r:id="rId85"/>
    <p:sldId id="373" r:id="rId86"/>
    <p:sldId id="374" r:id="rId87"/>
    <p:sldId id="375" r:id="rId88"/>
    <p:sldId id="376" r:id="rId89"/>
    <p:sldId id="377" r:id="rId90"/>
    <p:sldId id="378" r:id="rId91"/>
    <p:sldId id="379" r:id="rId92"/>
    <p:sldId id="380" r:id="rId93"/>
    <p:sldId id="381" r:id="rId94"/>
    <p:sldId id="382" r:id="rId95"/>
    <p:sldId id="289" r:id="rId96"/>
    <p:sldId id="310" r:id="rId97"/>
    <p:sldId id="309" r:id="rId98"/>
    <p:sldId id="267" r:id="rId9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E784332-EF2B-4E4E-AF00-0349F118B523}">
          <p14:sldIdLst>
            <p14:sldId id="256"/>
            <p14:sldId id="274"/>
            <p14:sldId id="283"/>
            <p14:sldId id="311"/>
            <p14:sldId id="312"/>
            <p14:sldId id="278"/>
            <p14:sldId id="281"/>
            <p14:sldId id="284"/>
            <p14:sldId id="280"/>
            <p14:sldId id="297"/>
            <p14:sldId id="294"/>
            <p14:sldId id="328"/>
            <p14:sldId id="302"/>
            <p14:sldId id="273"/>
            <p14:sldId id="275"/>
            <p14:sldId id="308"/>
            <p14:sldId id="313"/>
            <p14:sldId id="279"/>
            <p14:sldId id="314"/>
            <p14:sldId id="319"/>
            <p14:sldId id="316"/>
            <p14:sldId id="298"/>
            <p14:sldId id="299"/>
            <p14:sldId id="324"/>
            <p14:sldId id="306"/>
            <p14:sldId id="325"/>
            <p14:sldId id="326"/>
            <p14:sldId id="321"/>
            <p14:sldId id="327"/>
            <p14:sldId id="320"/>
            <p14:sldId id="292"/>
            <p14:sldId id="285"/>
            <p14:sldId id="329"/>
            <p14:sldId id="330"/>
            <p14:sldId id="331"/>
            <p14:sldId id="332"/>
            <p14:sldId id="303"/>
            <p14:sldId id="301"/>
            <p14:sldId id="300"/>
            <p14:sldId id="322"/>
            <p14:sldId id="323"/>
            <p14:sldId id="333"/>
            <p14:sldId id="334"/>
            <p14:sldId id="335"/>
          </p14:sldIdLst>
        </p14:section>
        <p14:section name="Раздел без заголовка" id="{EEFA00EB-D455-44EE-9423-67E2A692C9EB}">
          <p14:sldIdLst>
            <p14:sldId id="276"/>
            <p14:sldId id="286"/>
            <p14:sldId id="293"/>
            <p14:sldId id="336"/>
            <p14:sldId id="341"/>
            <p14:sldId id="337"/>
            <p14:sldId id="343"/>
            <p14:sldId id="339"/>
            <p14:sldId id="340"/>
            <p14:sldId id="296"/>
            <p14:sldId id="345"/>
            <p14:sldId id="344"/>
            <p14:sldId id="346"/>
            <p14:sldId id="354"/>
            <p14:sldId id="352"/>
            <p14:sldId id="347"/>
            <p14:sldId id="349"/>
            <p14:sldId id="350"/>
            <p14:sldId id="351"/>
            <p14:sldId id="348"/>
            <p14:sldId id="317"/>
            <p14:sldId id="353"/>
            <p14:sldId id="342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289"/>
            <p14:sldId id="310"/>
            <p14:sldId id="309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viatna, Inna GIZ UA" initials="SIGU" lastIdx="1" clrIdx="0">
    <p:extLst>
      <p:ext uri="{19B8F6BF-5375-455C-9EA6-DF929625EA0E}">
        <p15:presenceInfo xmlns:p15="http://schemas.microsoft.com/office/powerpoint/2012/main" userId="S::inna.sviatna@giz.de::46d1656e-59ae-4267-ae65-9e47d5a241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792"/>
    <a:srgbClr val="D00A6D"/>
    <a:srgbClr val="265F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2" autoAdjust="0"/>
    <p:restoredTop sz="94343" autoAdjust="0"/>
  </p:normalViewPr>
  <p:slideViewPr>
    <p:cSldViewPr snapToGrid="0">
      <p:cViewPr varScale="1">
        <p:scale>
          <a:sx n="46" d="100"/>
          <a:sy n="46" d="100"/>
        </p:scale>
        <p:origin x="72" y="58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A95016-875E-4FD1-96DF-BB996F9F83BB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932FB2-374D-442B-8A82-5949D34D4FEF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sz="2400" b="1" noProof="0" dirty="0" smtClean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Стратегія розвитку </a:t>
          </a:r>
          <a:endParaRPr lang="ru-RU" sz="2400" b="1" dirty="0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A23DF13-30EF-41C4-AC49-724C79EC42A2}" type="parTrans" cxnId="{5193FEDF-06A3-4738-8359-DEB4F7D0311C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3C76A441-1FEC-49FC-B23B-1E1210F90392}" type="sibTrans" cxnId="{5193FEDF-06A3-4738-8359-DEB4F7D0311C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7E58B56A-0860-4B4A-93D0-4C0763A2AA4F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0" dirty="0">
              <a:latin typeface="+mn-lt"/>
            </a:rPr>
            <a:t>Довгостроковий період </a:t>
          </a:r>
        </a:p>
      </dgm:t>
    </dgm:pt>
    <dgm:pt modelId="{A5A63275-7C12-4E73-B74B-83F7314A8AE7}" type="parTrans" cxnId="{966DA9E6-BF5D-4E36-A0A7-41C4DC48783B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468F4CF0-FF5C-4DF3-B1A0-EA22372DBF70}" type="sibTrans" cxnId="{966DA9E6-BF5D-4E36-A0A7-41C4DC48783B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CE158E1-0C63-46D1-905A-7A90EA0AD25E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0" dirty="0">
              <a:latin typeface="+mn-lt"/>
              <a:cs typeface="Times New Roman" panose="02020603050405020304" pitchFamily="18" charset="0"/>
            </a:rPr>
            <a:t>5-7 років </a:t>
          </a:r>
        </a:p>
      </dgm:t>
    </dgm:pt>
    <dgm:pt modelId="{3084E850-DF6E-4887-BECB-69488107F0C1}" type="parTrans" cxnId="{734B8723-85BE-4A5F-B969-EB2F8913F35E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1F40E0C4-5E19-4AE2-ADFF-E3526AEDD7B3}" type="sibTrans" cxnId="{734B8723-85BE-4A5F-B969-EB2F8913F35E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D0F4098-DDA6-4965-8B01-ABB1FDFCE486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200" b="1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План </a:t>
          </a:r>
          <a:r>
            <a:rPr lang="uk-UA" sz="2200" b="1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заходів</a:t>
          </a:r>
          <a:r>
            <a:rPr lang="ru-RU" sz="2200" b="1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2200" b="1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з </a:t>
          </a:r>
          <a:r>
            <a:rPr lang="uk-UA" sz="2200" b="1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реалізації Стратегії </a:t>
          </a:r>
          <a:endParaRPr lang="uk-UA" sz="2200" b="1" noProof="0" dirty="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C85D6608-0807-49E0-A8DA-9AA6C996BB72}" type="parTrans" cxnId="{DBEB59B5-5769-451D-A39D-99F73D1E6BF0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D90B796B-CC09-4E83-BC90-41E320BB8312}" type="sibTrans" cxnId="{DBEB59B5-5769-451D-A39D-99F73D1E6BF0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EF0F65D6-9D76-43A9-B701-6AE284F0F0EA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Середньостроковий</a:t>
          </a:r>
          <a:r>
            <a:rPr lang="uk-UA" sz="2000" b="0" noProof="0" dirty="0" smtClean="0">
              <a:latin typeface="+mn-lt"/>
              <a:cs typeface="Times New Roman" panose="02020603050405020304" pitchFamily="18" charset="0"/>
            </a:rPr>
            <a:t> період </a:t>
          </a:r>
          <a:endParaRPr lang="uk-UA" sz="2000" b="0" noProof="0" dirty="0">
            <a:latin typeface="+mn-lt"/>
            <a:cs typeface="Times New Roman" panose="02020603050405020304" pitchFamily="18" charset="0"/>
          </a:endParaRPr>
        </a:p>
      </dgm:t>
    </dgm:pt>
    <dgm:pt modelId="{28DA8B11-5262-48B6-88DB-A4F51EEAD6E0}" type="parTrans" cxnId="{7021AD28-6203-43D9-AB24-29224086E733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C20D970-E672-4972-808F-D2915CC6406D}" type="sibTrans" cxnId="{7021AD28-6203-43D9-AB24-29224086E733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8309D4C5-62B7-4461-BACF-EF06388760AD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0" dirty="0" smtClean="0">
              <a:latin typeface="+mn-lt"/>
              <a:cs typeface="Times New Roman" panose="02020603050405020304" pitchFamily="18" charset="0"/>
            </a:rPr>
            <a:t>      3 – 5 років </a:t>
          </a:r>
          <a:endParaRPr lang="ru-RU" sz="2000" b="0" dirty="0">
            <a:latin typeface="+mn-lt"/>
            <a:cs typeface="Times New Roman" panose="02020603050405020304" pitchFamily="18" charset="0"/>
          </a:endParaRPr>
        </a:p>
      </dgm:t>
    </dgm:pt>
    <dgm:pt modelId="{2C36F8C2-A2F0-418E-AEF9-38DA378CBE76}" type="parTrans" cxnId="{4D1D6D6A-FFE8-4E1A-910F-D5E8311640A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11720DF-C9CB-412E-ABF4-CCECB2A45804}" type="sibTrans" cxnId="{4D1D6D6A-FFE8-4E1A-910F-D5E8311640A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31E14621-6231-4DF5-9923-884E0110629B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uk-UA" sz="2000" b="1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Програми</a:t>
          </a:r>
          <a:r>
            <a:rPr lang="ru-RU" sz="2000" b="1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2000" b="1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соціально - економічного розвитку, місцеві програм</a:t>
          </a:r>
          <a:r>
            <a:rPr lang="ru-RU" sz="2000" b="1" dirty="0">
              <a:solidFill>
                <a:sysClr val="windowText" lastClr="000000"/>
              </a:solidFill>
              <a:latin typeface="+mn-lt"/>
            </a:rPr>
            <a:t>и  </a:t>
          </a:r>
        </a:p>
      </dgm:t>
    </dgm:pt>
    <dgm:pt modelId="{19BB8A1B-D0A2-4DF3-B9D7-6BA2EDA79C20}" type="parTrans" cxnId="{2531E151-332A-40BF-9A6B-1A1289F436C2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1D1C8531-75B1-406B-847E-ED76DE7899FC}" type="sibTrans" cxnId="{2531E151-332A-40BF-9A6B-1A1289F436C2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EB446C85-3728-45B3-98E1-9C1DAC860953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0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Середньостроковий період </a:t>
          </a:r>
        </a:p>
      </dgm:t>
    </dgm:pt>
    <dgm:pt modelId="{A96790F8-F3CC-4343-893B-53CA5D19F396}" type="parTrans" cxnId="{47920D13-1D34-4B42-84AE-BBAF9A165C4A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A1370A92-A7B3-43FE-9E82-292DFDA19882}" type="sibTrans" cxnId="{47920D13-1D34-4B42-84AE-BBAF9A165C4A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031DD03F-2A2E-41BF-963E-614EA605ED9B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0" dirty="0" smtClean="0">
              <a:latin typeface="+mn-lt"/>
              <a:cs typeface="Times New Roman" panose="02020603050405020304" pitchFamily="18" charset="0"/>
            </a:rPr>
            <a:t>від 2 до 5 років </a:t>
          </a:r>
          <a:endParaRPr lang="ru-RU" sz="2000" b="0" dirty="0">
            <a:latin typeface="+mn-lt"/>
            <a:cs typeface="Times New Roman" panose="02020603050405020304" pitchFamily="18" charset="0"/>
          </a:endParaRPr>
        </a:p>
      </dgm:t>
    </dgm:pt>
    <dgm:pt modelId="{B448DFF8-F8A8-4628-8B85-FBE16DD3B690}" type="parTrans" cxnId="{C8D2088A-5BC1-444C-A059-C330C9F30B4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AB80CC3D-FD06-47DA-BD08-F295C3484A40}" type="sibTrans" cxnId="{C8D2088A-5BC1-444C-A059-C330C9F30B4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59454394-17AC-40EB-9322-BD5532197BBF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400" b="1" dirty="0">
              <a:solidFill>
                <a:sysClr val="windowText" lastClr="000000"/>
              </a:solidFill>
              <a:latin typeface="+mn-lt"/>
            </a:rPr>
            <a:t>Прогноз </a:t>
          </a:r>
          <a:r>
            <a:rPr lang="ru-RU" sz="2400" b="1" dirty="0" smtClean="0">
              <a:solidFill>
                <a:sysClr val="windowText" lastClr="000000"/>
              </a:solidFill>
              <a:latin typeface="+mn-lt"/>
            </a:rPr>
            <a:t>місцевого бюджету   </a:t>
          </a:r>
        </a:p>
        <a:p>
          <a:r>
            <a:rPr lang="ru-RU" sz="2000" b="1" dirty="0" smtClean="0">
              <a:solidFill>
                <a:sysClr val="windowText" lastClr="000000"/>
              </a:solidFill>
              <a:latin typeface="+mn-lt"/>
            </a:rPr>
            <a:t>                                                                   </a:t>
          </a:r>
          <a:r>
            <a:rPr lang="ru-RU" sz="2000" b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3 роки </a:t>
          </a:r>
          <a:endParaRPr lang="ru-RU" sz="2000" b="0" dirty="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gm:t>
    </dgm:pt>
    <dgm:pt modelId="{8FFA872A-517F-4A73-882C-C3D3B7BBB6BD}" type="parTrans" cxnId="{A71551A2-E7BD-4915-804D-CD9747CA850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48C0CF6A-5FA5-4B13-A3BE-75F7D73A6A56}" type="sibTrans" cxnId="{A71551A2-E7BD-4915-804D-CD9747CA850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731A3A83-EC27-4678-B1B6-C71C93BC13FB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2000" b="1" dirty="0">
              <a:solidFill>
                <a:sysClr val="windowText" lastClr="000000"/>
              </a:solidFill>
              <a:latin typeface="+mn-lt"/>
            </a:rPr>
            <a:t>Місцевий бюджет </a:t>
          </a:r>
        </a:p>
      </dgm:t>
    </dgm:pt>
    <dgm:pt modelId="{4F4E831D-2E8C-4435-94D1-D5303CFF361C}" type="parTrans" cxnId="{6B838B08-DF56-4016-8072-E72BB331322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B95EC135-3381-4A77-BCC4-4A57250D9F21}" type="sibTrans" cxnId="{6B838B08-DF56-4016-8072-E72BB331322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345806C2-CF6A-478E-8C90-50FE38DAD55C}" type="pres">
      <dgm:prSet presAssocID="{4AA95016-875E-4FD1-96DF-BB996F9F83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1F8B43-D798-4D41-AE32-A2820AF01954}" type="pres">
      <dgm:prSet presAssocID="{731A3A83-EC27-4678-B1B6-C71C93BC13FB}" presName="boxAndChildren" presStyleCnt="0"/>
      <dgm:spPr/>
    </dgm:pt>
    <dgm:pt modelId="{ED79996E-53B6-45CF-8947-42D3D7161CA3}" type="pres">
      <dgm:prSet presAssocID="{731A3A83-EC27-4678-B1B6-C71C93BC13FB}" presName="parentTextBox" presStyleLbl="node1" presStyleIdx="0" presStyleCnt="5" custScaleY="34709" custLinFactNeighborY="-10247"/>
      <dgm:spPr/>
      <dgm:t>
        <a:bodyPr/>
        <a:lstStyle/>
        <a:p>
          <a:endParaRPr lang="ru-RU"/>
        </a:p>
      </dgm:t>
    </dgm:pt>
    <dgm:pt modelId="{32F33B34-E931-43E5-9955-D0738DE9385F}" type="pres">
      <dgm:prSet presAssocID="{48C0CF6A-5FA5-4B13-A3BE-75F7D73A6A56}" presName="sp" presStyleCnt="0"/>
      <dgm:spPr/>
    </dgm:pt>
    <dgm:pt modelId="{990CFB4C-0E8A-4677-A2B7-B7419E47AA74}" type="pres">
      <dgm:prSet presAssocID="{59454394-17AC-40EB-9322-BD5532197BBF}" presName="arrowAndChildren" presStyleCnt="0"/>
      <dgm:spPr/>
    </dgm:pt>
    <dgm:pt modelId="{7E32149E-21D5-45EF-8C02-CB16B27F0214}" type="pres">
      <dgm:prSet presAssocID="{59454394-17AC-40EB-9322-BD5532197BBF}" presName="parentTextArrow" presStyleLbl="node1" presStyleIdx="1" presStyleCnt="5" custLinFactNeighborX="0" custLinFactNeighborY="-4630"/>
      <dgm:spPr/>
      <dgm:t>
        <a:bodyPr/>
        <a:lstStyle/>
        <a:p>
          <a:endParaRPr lang="ru-RU"/>
        </a:p>
      </dgm:t>
    </dgm:pt>
    <dgm:pt modelId="{7C0CCC5E-88E3-471B-BEF2-C6DA6824CF20}" type="pres">
      <dgm:prSet presAssocID="{1D1C8531-75B1-406B-847E-ED76DE7899FC}" presName="sp" presStyleCnt="0"/>
      <dgm:spPr/>
    </dgm:pt>
    <dgm:pt modelId="{BF265A4D-0570-4442-8E60-063663EE3E4F}" type="pres">
      <dgm:prSet presAssocID="{31E14621-6231-4DF5-9923-884E0110629B}" presName="arrowAndChildren" presStyleCnt="0"/>
      <dgm:spPr/>
    </dgm:pt>
    <dgm:pt modelId="{46A9DE50-BC6A-44FD-9D2A-01342547FC9F}" type="pres">
      <dgm:prSet presAssocID="{31E14621-6231-4DF5-9923-884E0110629B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399BBA4D-1C76-475F-B18B-D345E445F969}" type="pres">
      <dgm:prSet presAssocID="{31E14621-6231-4DF5-9923-884E0110629B}" presName="arrow" presStyleLbl="node1" presStyleIdx="2" presStyleCnt="5"/>
      <dgm:spPr/>
      <dgm:t>
        <a:bodyPr/>
        <a:lstStyle/>
        <a:p>
          <a:endParaRPr lang="ru-RU"/>
        </a:p>
      </dgm:t>
    </dgm:pt>
    <dgm:pt modelId="{812A790C-6D69-4E91-ABBA-4DC9E0900DC7}" type="pres">
      <dgm:prSet presAssocID="{31E14621-6231-4DF5-9923-884E0110629B}" presName="descendantArrow" presStyleCnt="0"/>
      <dgm:spPr/>
    </dgm:pt>
    <dgm:pt modelId="{762337E4-4702-4F2B-ADDA-CBC6EC3C8DEC}" type="pres">
      <dgm:prSet presAssocID="{EB446C85-3728-45B3-98E1-9C1DAC860953}" presName="childTextArrow" presStyleLbl="fgAccFollowNode1" presStyleIdx="0" presStyleCnt="6" custLinFactNeighborX="0" custLinFactNeighborY="-10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C313E-47A7-424A-B9F3-2BC200A26FA2}" type="pres">
      <dgm:prSet presAssocID="{031DD03F-2A2E-41BF-963E-614EA605ED9B}" presName="childTextArrow" presStyleLbl="fgAccFollowNode1" presStyleIdx="1" presStyleCnt="6" custLinFactNeighborX="543" custLinFactNeighborY="3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6ECEA-9AD5-4AA0-B619-B6821481C873}" type="pres">
      <dgm:prSet presAssocID="{D90B796B-CC09-4E83-BC90-41E320BB8312}" presName="sp" presStyleCnt="0"/>
      <dgm:spPr/>
    </dgm:pt>
    <dgm:pt modelId="{11AE1554-55C8-4B5F-9F7C-30B4E0C1579B}" type="pres">
      <dgm:prSet presAssocID="{9D0F4098-DDA6-4965-8B01-ABB1FDFCE486}" presName="arrowAndChildren" presStyleCnt="0"/>
      <dgm:spPr/>
    </dgm:pt>
    <dgm:pt modelId="{5BCFEB4F-92F7-4FCF-A47F-C62D6B742FC7}" type="pres">
      <dgm:prSet presAssocID="{9D0F4098-DDA6-4965-8B01-ABB1FDFCE486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638F5F6E-2B35-48B5-A1C2-D305B1DD9D12}" type="pres">
      <dgm:prSet presAssocID="{9D0F4098-DDA6-4965-8B01-ABB1FDFCE486}" presName="arrow" presStyleLbl="node1" presStyleIdx="3" presStyleCnt="5" custLinFactNeighborX="212" custLinFactNeighborY="-721"/>
      <dgm:spPr/>
      <dgm:t>
        <a:bodyPr/>
        <a:lstStyle/>
        <a:p>
          <a:endParaRPr lang="ru-RU"/>
        </a:p>
      </dgm:t>
    </dgm:pt>
    <dgm:pt modelId="{CE28E94E-ED93-4A2E-B235-B8EE2CD75D3C}" type="pres">
      <dgm:prSet presAssocID="{9D0F4098-DDA6-4965-8B01-ABB1FDFCE486}" presName="descendantArrow" presStyleCnt="0"/>
      <dgm:spPr/>
    </dgm:pt>
    <dgm:pt modelId="{193F9CC7-5960-42E5-AF8B-85B1AAD4B3F7}" type="pres">
      <dgm:prSet presAssocID="{EF0F65D6-9D76-43A9-B701-6AE284F0F0EA}" presName="childTextArrow" presStyleLbl="fgAccFollowNode1" presStyleIdx="2" presStyleCnt="6" custScaleX="84686" custScaleY="93307" custLinFactNeighborX="-76" custLinFactNeighborY="5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E7333-E719-4173-93CF-6AC24706AB13}" type="pres">
      <dgm:prSet presAssocID="{8309D4C5-62B7-4461-BACF-EF06388760AD}" presName="childTextArrow" presStyleLbl="fgAccFollowNode1" presStyleIdx="3" presStyleCnt="6" custLinFactNeighborX="247" custLinFactNeighborY="10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8C90A-742F-44B6-826E-1E8E1D5B3A03}" type="pres">
      <dgm:prSet presAssocID="{3C76A441-1FEC-49FC-B23B-1E1210F90392}" presName="sp" presStyleCnt="0"/>
      <dgm:spPr/>
    </dgm:pt>
    <dgm:pt modelId="{1452751C-C996-4095-8F5C-863666BE0E60}" type="pres">
      <dgm:prSet presAssocID="{35932FB2-374D-442B-8A82-5949D34D4FEF}" presName="arrowAndChildren" presStyleCnt="0"/>
      <dgm:spPr/>
    </dgm:pt>
    <dgm:pt modelId="{0A1022A0-E0B5-4BE9-99FA-859FDE3CC95C}" type="pres">
      <dgm:prSet presAssocID="{35932FB2-374D-442B-8A82-5949D34D4FEF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95A4CAC1-F9F0-4F96-8340-067222463777}" type="pres">
      <dgm:prSet presAssocID="{35932FB2-374D-442B-8A82-5949D34D4FEF}" presName="arrow" presStyleLbl="node1" presStyleIdx="4" presStyleCnt="5" custLinFactNeighborX="151" custLinFactNeighborY="12403"/>
      <dgm:spPr/>
      <dgm:t>
        <a:bodyPr/>
        <a:lstStyle/>
        <a:p>
          <a:endParaRPr lang="ru-RU"/>
        </a:p>
      </dgm:t>
    </dgm:pt>
    <dgm:pt modelId="{987F93B3-6E6A-4059-BF1A-93BFBE6A7DD8}" type="pres">
      <dgm:prSet presAssocID="{35932FB2-374D-442B-8A82-5949D34D4FEF}" presName="descendantArrow" presStyleCnt="0"/>
      <dgm:spPr/>
    </dgm:pt>
    <dgm:pt modelId="{C421B3A3-9DC9-471E-8508-D0E8BCC5AD47}" type="pres">
      <dgm:prSet presAssocID="{7E58B56A-0860-4B4A-93D0-4C0763A2AA4F}" presName="childTextArrow" presStyleLbl="fgAccFollowNode1" presStyleIdx="4" presStyleCnt="6" custLinFactNeighborX="-1317" custLinFactNeighborY="27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1A0E4-4A6F-442E-A440-9B4111BFCD55}" type="pres">
      <dgm:prSet presAssocID="{9CE158E1-0C63-46D1-905A-7A90EA0AD25E}" presName="childTextArrow" presStyleLbl="fgAccFollowNode1" presStyleIdx="5" presStyleCnt="6" custLinFactNeighborX="279" custLinFactNeighborY="27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CEC2F-3E01-47AC-80A6-82CA5C44948E}" type="presOf" srcId="{031DD03F-2A2E-41BF-963E-614EA605ED9B}" destId="{6BFC313E-47A7-424A-B9F3-2BC200A26FA2}" srcOrd="0" destOrd="0" presId="urn:microsoft.com/office/officeart/2005/8/layout/process4"/>
    <dgm:cxn modelId="{C8D2088A-5BC1-444C-A059-C330C9F30B48}" srcId="{31E14621-6231-4DF5-9923-884E0110629B}" destId="{031DD03F-2A2E-41BF-963E-614EA605ED9B}" srcOrd="1" destOrd="0" parTransId="{B448DFF8-F8A8-4628-8B85-FBE16DD3B690}" sibTransId="{AB80CC3D-FD06-47DA-BD08-F295C3484A40}"/>
    <dgm:cxn modelId="{AF8E1BCC-ACB2-4403-A23E-8370D888A0E8}" type="presOf" srcId="{9CE158E1-0C63-46D1-905A-7A90EA0AD25E}" destId="{9801A0E4-4A6F-442E-A440-9B4111BFCD55}" srcOrd="0" destOrd="0" presId="urn:microsoft.com/office/officeart/2005/8/layout/process4"/>
    <dgm:cxn modelId="{E6BC4CEC-0346-4B33-9C61-6220CEEC73B4}" type="presOf" srcId="{9D0F4098-DDA6-4965-8B01-ABB1FDFCE486}" destId="{5BCFEB4F-92F7-4FCF-A47F-C62D6B742FC7}" srcOrd="0" destOrd="0" presId="urn:microsoft.com/office/officeart/2005/8/layout/process4"/>
    <dgm:cxn modelId="{7021AD28-6203-43D9-AB24-29224086E733}" srcId="{9D0F4098-DDA6-4965-8B01-ABB1FDFCE486}" destId="{EF0F65D6-9D76-43A9-B701-6AE284F0F0EA}" srcOrd="0" destOrd="0" parTransId="{28DA8B11-5262-48B6-88DB-A4F51EEAD6E0}" sibTransId="{9C20D970-E672-4972-808F-D2915CC6406D}"/>
    <dgm:cxn modelId="{6B838B08-DF56-4016-8072-E72BB3313224}" srcId="{4AA95016-875E-4FD1-96DF-BB996F9F83BB}" destId="{731A3A83-EC27-4678-B1B6-C71C93BC13FB}" srcOrd="4" destOrd="0" parTransId="{4F4E831D-2E8C-4435-94D1-D5303CFF361C}" sibTransId="{B95EC135-3381-4A77-BCC4-4A57250D9F21}"/>
    <dgm:cxn modelId="{9BD6707D-8960-48E8-8C5C-81EBC84724B4}" type="presOf" srcId="{7E58B56A-0860-4B4A-93D0-4C0763A2AA4F}" destId="{C421B3A3-9DC9-471E-8508-D0E8BCC5AD47}" srcOrd="0" destOrd="0" presId="urn:microsoft.com/office/officeart/2005/8/layout/process4"/>
    <dgm:cxn modelId="{036EBE08-1805-43F8-9A8E-2FCA979618C1}" type="presOf" srcId="{9D0F4098-DDA6-4965-8B01-ABB1FDFCE486}" destId="{638F5F6E-2B35-48B5-A1C2-D305B1DD9D12}" srcOrd="1" destOrd="0" presId="urn:microsoft.com/office/officeart/2005/8/layout/process4"/>
    <dgm:cxn modelId="{DBEB59B5-5769-451D-A39D-99F73D1E6BF0}" srcId="{4AA95016-875E-4FD1-96DF-BB996F9F83BB}" destId="{9D0F4098-DDA6-4965-8B01-ABB1FDFCE486}" srcOrd="1" destOrd="0" parTransId="{C85D6608-0807-49E0-A8DA-9AA6C996BB72}" sibTransId="{D90B796B-CC09-4E83-BC90-41E320BB8312}"/>
    <dgm:cxn modelId="{47920D13-1D34-4B42-84AE-BBAF9A165C4A}" srcId="{31E14621-6231-4DF5-9923-884E0110629B}" destId="{EB446C85-3728-45B3-98E1-9C1DAC860953}" srcOrd="0" destOrd="0" parTransId="{A96790F8-F3CC-4343-893B-53CA5D19F396}" sibTransId="{A1370A92-A7B3-43FE-9E82-292DFDA19882}"/>
    <dgm:cxn modelId="{33B40F46-14D8-479C-BDE6-BD6059B80DDD}" type="presOf" srcId="{EF0F65D6-9D76-43A9-B701-6AE284F0F0EA}" destId="{193F9CC7-5960-42E5-AF8B-85B1AAD4B3F7}" srcOrd="0" destOrd="0" presId="urn:microsoft.com/office/officeart/2005/8/layout/process4"/>
    <dgm:cxn modelId="{5193FEDF-06A3-4738-8359-DEB4F7D0311C}" srcId="{4AA95016-875E-4FD1-96DF-BB996F9F83BB}" destId="{35932FB2-374D-442B-8A82-5949D34D4FEF}" srcOrd="0" destOrd="0" parTransId="{FA23DF13-30EF-41C4-AC49-724C79EC42A2}" sibTransId="{3C76A441-1FEC-49FC-B23B-1E1210F90392}"/>
    <dgm:cxn modelId="{734B8723-85BE-4A5F-B969-EB2F8913F35E}" srcId="{35932FB2-374D-442B-8A82-5949D34D4FEF}" destId="{9CE158E1-0C63-46D1-905A-7A90EA0AD25E}" srcOrd="1" destOrd="0" parTransId="{3084E850-DF6E-4887-BECB-69488107F0C1}" sibTransId="{1F40E0C4-5E19-4AE2-ADFF-E3526AEDD7B3}"/>
    <dgm:cxn modelId="{36C6C455-DCA6-4C4F-AB0D-29AC8F5A2CF6}" type="presOf" srcId="{35932FB2-374D-442B-8A82-5949D34D4FEF}" destId="{0A1022A0-E0B5-4BE9-99FA-859FDE3CC95C}" srcOrd="0" destOrd="0" presId="urn:microsoft.com/office/officeart/2005/8/layout/process4"/>
    <dgm:cxn modelId="{F6FDD60B-1D65-4479-AA11-FB646AA1CBEF}" type="presOf" srcId="{59454394-17AC-40EB-9322-BD5532197BBF}" destId="{7E32149E-21D5-45EF-8C02-CB16B27F0214}" srcOrd="0" destOrd="0" presId="urn:microsoft.com/office/officeart/2005/8/layout/process4"/>
    <dgm:cxn modelId="{96FEAEC8-59AB-4883-B6CF-46AFC24FA0B8}" type="presOf" srcId="{EB446C85-3728-45B3-98E1-9C1DAC860953}" destId="{762337E4-4702-4F2B-ADDA-CBC6EC3C8DEC}" srcOrd="0" destOrd="0" presId="urn:microsoft.com/office/officeart/2005/8/layout/process4"/>
    <dgm:cxn modelId="{83D081FB-6440-421A-97A3-65D31792CF82}" type="presOf" srcId="{4AA95016-875E-4FD1-96DF-BB996F9F83BB}" destId="{345806C2-CF6A-478E-8C90-50FE38DAD55C}" srcOrd="0" destOrd="0" presId="urn:microsoft.com/office/officeart/2005/8/layout/process4"/>
    <dgm:cxn modelId="{63C9B06F-2618-4126-9BE7-20D80B46108C}" type="presOf" srcId="{31E14621-6231-4DF5-9923-884E0110629B}" destId="{46A9DE50-BC6A-44FD-9D2A-01342547FC9F}" srcOrd="0" destOrd="0" presId="urn:microsoft.com/office/officeart/2005/8/layout/process4"/>
    <dgm:cxn modelId="{4D1D6D6A-FFE8-4E1A-910F-D5E8311640A4}" srcId="{9D0F4098-DDA6-4965-8B01-ABB1FDFCE486}" destId="{8309D4C5-62B7-4461-BACF-EF06388760AD}" srcOrd="1" destOrd="0" parTransId="{2C36F8C2-A2F0-418E-AEF9-38DA378CBE76}" sibTransId="{911720DF-C9CB-412E-ABF4-CCECB2A45804}"/>
    <dgm:cxn modelId="{A71551A2-E7BD-4915-804D-CD9747CA8508}" srcId="{4AA95016-875E-4FD1-96DF-BB996F9F83BB}" destId="{59454394-17AC-40EB-9322-BD5532197BBF}" srcOrd="3" destOrd="0" parTransId="{8FFA872A-517F-4A73-882C-C3D3B7BBB6BD}" sibTransId="{48C0CF6A-5FA5-4B13-A3BE-75F7D73A6A56}"/>
    <dgm:cxn modelId="{3FBB0E3C-F7DA-468B-8128-C78297EEC767}" type="presOf" srcId="{731A3A83-EC27-4678-B1B6-C71C93BC13FB}" destId="{ED79996E-53B6-45CF-8947-42D3D7161CA3}" srcOrd="0" destOrd="0" presId="urn:microsoft.com/office/officeart/2005/8/layout/process4"/>
    <dgm:cxn modelId="{2531E151-332A-40BF-9A6B-1A1289F436C2}" srcId="{4AA95016-875E-4FD1-96DF-BB996F9F83BB}" destId="{31E14621-6231-4DF5-9923-884E0110629B}" srcOrd="2" destOrd="0" parTransId="{19BB8A1B-D0A2-4DF3-B9D7-6BA2EDA79C20}" sibTransId="{1D1C8531-75B1-406B-847E-ED76DE7899FC}"/>
    <dgm:cxn modelId="{966DA9E6-BF5D-4E36-A0A7-41C4DC48783B}" srcId="{35932FB2-374D-442B-8A82-5949D34D4FEF}" destId="{7E58B56A-0860-4B4A-93D0-4C0763A2AA4F}" srcOrd="0" destOrd="0" parTransId="{A5A63275-7C12-4E73-B74B-83F7314A8AE7}" sibTransId="{468F4CF0-FF5C-4DF3-B1A0-EA22372DBF70}"/>
    <dgm:cxn modelId="{3CF698A2-46AA-46B9-B6E3-8C33F29AA05D}" type="presOf" srcId="{31E14621-6231-4DF5-9923-884E0110629B}" destId="{399BBA4D-1C76-475F-B18B-D345E445F969}" srcOrd="1" destOrd="0" presId="urn:microsoft.com/office/officeart/2005/8/layout/process4"/>
    <dgm:cxn modelId="{27B7EF28-45B4-476D-BF7A-214FF6BBD32A}" type="presOf" srcId="{8309D4C5-62B7-4461-BACF-EF06388760AD}" destId="{EF5E7333-E719-4173-93CF-6AC24706AB13}" srcOrd="0" destOrd="0" presId="urn:microsoft.com/office/officeart/2005/8/layout/process4"/>
    <dgm:cxn modelId="{73B3157C-0DD2-47C7-A4F6-8C3B90C3BB81}" type="presOf" srcId="{35932FB2-374D-442B-8A82-5949D34D4FEF}" destId="{95A4CAC1-F9F0-4F96-8340-067222463777}" srcOrd="1" destOrd="0" presId="urn:microsoft.com/office/officeart/2005/8/layout/process4"/>
    <dgm:cxn modelId="{93045F5F-1626-4027-8581-6832F6B21C9E}" type="presParOf" srcId="{345806C2-CF6A-478E-8C90-50FE38DAD55C}" destId="{6B1F8B43-D798-4D41-AE32-A2820AF01954}" srcOrd="0" destOrd="0" presId="urn:microsoft.com/office/officeart/2005/8/layout/process4"/>
    <dgm:cxn modelId="{7B6E3FE5-75CF-417F-8433-1B08E93209E8}" type="presParOf" srcId="{6B1F8B43-D798-4D41-AE32-A2820AF01954}" destId="{ED79996E-53B6-45CF-8947-42D3D7161CA3}" srcOrd="0" destOrd="0" presId="urn:microsoft.com/office/officeart/2005/8/layout/process4"/>
    <dgm:cxn modelId="{E94DB54A-D38A-47C1-82D5-4CBC3884D432}" type="presParOf" srcId="{345806C2-CF6A-478E-8C90-50FE38DAD55C}" destId="{32F33B34-E931-43E5-9955-D0738DE9385F}" srcOrd="1" destOrd="0" presId="urn:microsoft.com/office/officeart/2005/8/layout/process4"/>
    <dgm:cxn modelId="{1C0B2663-1439-47C8-AF05-C1EB9B2EBB13}" type="presParOf" srcId="{345806C2-CF6A-478E-8C90-50FE38DAD55C}" destId="{990CFB4C-0E8A-4677-A2B7-B7419E47AA74}" srcOrd="2" destOrd="0" presId="urn:microsoft.com/office/officeart/2005/8/layout/process4"/>
    <dgm:cxn modelId="{56649E3D-89C7-4B52-A922-E20C15C4E8A7}" type="presParOf" srcId="{990CFB4C-0E8A-4677-A2B7-B7419E47AA74}" destId="{7E32149E-21D5-45EF-8C02-CB16B27F0214}" srcOrd="0" destOrd="0" presId="urn:microsoft.com/office/officeart/2005/8/layout/process4"/>
    <dgm:cxn modelId="{FC177988-792A-4EEF-A3F9-D079997CD4BC}" type="presParOf" srcId="{345806C2-CF6A-478E-8C90-50FE38DAD55C}" destId="{7C0CCC5E-88E3-471B-BEF2-C6DA6824CF20}" srcOrd="3" destOrd="0" presId="urn:microsoft.com/office/officeart/2005/8/layout/process4"/>
    <dgm:cxn modelId="{40473465-CAD3-4368-B664-E670F3F7FF92}" type="presParOf" srcId="{345806C2-CF6A-478E-8C90-50FE38DAD55C}" destId="{BF265A4D-0570-4442-8E60-063663EE3E4F}" srcOrd="4" destOrd="0" presId="urn:microsoft.com/office/officeart/2005/8/layout/process4"/>
    <dgm:cxn modelId="{5CDE6FDE-F760-4152-9A5D-7209EEE63A8B}" type="presParOf" srcId="{BF265A4D-0570-4442-8E60-063663EE3E4F}" destId="{46A9DE50-BC6A-44FD-9D2A-01342547FC9F}" srcOrd="0" destOrd="0" presId="urn:microsoft.com/office/officeart/2005/8/layout/process4"/>
    <dgm:cxn modelId="{5F32E2CA-8C6A-48D7-8084-4696B1DB6540}" type="presParOf" srcId="{BF265A4D-0570-4442-8E60-063663EE3E4F}" destId="{399BBA4D-1C76-475F-B18B-D345E445F969}" srcOrd="1" destOrd="0" presId="urn:microsoft.com/office/officeart/2005/8/layout/process4"/>
    <dgm:cxn modelId="{A5BCEFED-B6CA-42FE-9795-EF4C684CC04B}" type="presParOf" srcId="{BF265A4D-0570-4442-8E60-063663EE3E4F}" destId="{812A790C-6D69-4E91-ABBA-4DC9E0900DC7}" srcOrd="2" destOrd="0" presId="urn:microsoft.com/office/officeart/2005/8/layout/process4"/>
    <dgm:cxn modelId="{614F6EBD-9434-49AB-AA71-7FDF3D29F5A2}" type="presParOf" srcId="{812A790C-6D69-4E91-ABBA-4DC9E0900DC7}" destId="{762337E4-4702-4F2B-ADDA-CBC6EC3C8DEC}" srcOrd="0" destOrd="0" presId="urn:microsoft.com/office/officeart/2005/8/layout/process4"/>
    <dgm:cxn modelId="{A5C988EE-0C53-4C3D-898C-72F5B55162E6}" type="presParOf" srcId="{812A790C-6D69-4E91-ABBA-4DC9E0900DC7}" destId="{6BFC313E-47A7-424A-B9F3-2BC200A26FA2}" srcOrd="1" destOrd="0" presId="urn:microsoft.com/office/officeart/2005/8/layout/process4"/>
    <dgm:cxn modelId="{D188D9B4-BB44-4620-9D84-C1039A110742}" type="presParOf" srcId="{345806C2-CF6A-478E-8C90-50FE38DAD55C}" destId="{0F16ECEA-9AD5-4AA0-B619-B6821481C873}" srcOrd="5" destOrd="0" presId="urn:microsoft.com/office/officeart/2005/8/layout/process4"/>
    <dgm:cxn modelId="{7F6B3D10-53C2-45BF-BC6A-709F7881F5DB}" type="presParOf" srcId="{345806C2-CF6A-478E-8C90-50FE38DAD55C}" destId="{11AE1554-55C8-4B5F-9F7C-30B4E0C1579B}" srcOrd="6" destOrd="0" presId="urn:microsoft.com/office/officeart/2005/8/layout/process4"/>
    <dgm:cxn modelId="{2C78B6D4-C668-4287-B4D8-4C175877943E}" type="presParOf" srcId="{11AE1554-55C8-4B5F-9F7C-30B4E0C1579B}" destId="{5BCFEB4F-92F7-4FCF-A47F-C62D6B742FC7}" srcOrd="0" destOrd="0" presId="urn:microsoft.com/office/officeart/2005/8/layout/process4"/>
    <dgm:cxn modelId="{AA0E458D-3BFF-45BA-A9B7-4954F84C5017}" type="presParOf" srcId="{11AE1554-55C8-4B5F-9F7C-30B4E0C1579B}" destId="{638F5F6E-2B35-48B5-A1C2-D305B1DD9D12}" srcOrd="1" destOrd="0" presId="urn:microsoft.com/office/officeart/2005/8/layout/process4"/>
    <dgm:cxn modelId="{C0F20105-1ABB-462F-9EC1-3CA0C4C19867}" type="presParOf" srcId="{11AE1554-55C8-4B5F-9F7C-30B4E0C1579B}" destId="{CE28E94E-ED93-4A2E-B235-B8EE2CD75D3C}" srcOrd="2" destOrd="0" presId="urn:microsoft.com/office/officeart/2005/8/layout/process4"/>
    <dgm:cxn modelId="{6110B7FA-B0F0-481C-B0EA-67B0D822E57D}" type="presParOf" srcId="{CE28E94E-ED93-4A2E-B235-B8EE2CD75D3C}" destId="{193F9CC7-5960-42E5-AF8B-85B1AAD4B3F7}" srcOrd="0" destOrd="0" presId="urn:microsoft.com/office/officeart/2005/8/layout/process4"/>
    <dgm:cxn modelId="{74B4000E-2C92-4603-84FF-563F9F185802}" type="presParOf" srcId="{CE28E94E-ED93-4A2E-B235-B8EE2CD75D3C}" destId="{EF5E7333-E719-4173-93CF-6AC24706AB13}" srcOrd="1" destOrd="0" presId="urn:microsoft.com/office/officeart/2005/8/layout/process4"/>
    <dgm:cxn modelId="{8585F887-EA57-4C57-9161-7D1B37312A56}" type="presParOf" srcId="{345806C2-CF6A-478E-8C90-50FE38DAD55C}" destId="{F9F8C90A-742F-44B6-826E-1E8E1D5B3A03}" srcOrd="7" destOrd="0" presId="urn:microsoft.com/office/officeart/2005/8/layout/process4"/>
    <dgm:cxn modelId="{AD094882-2EC3-4F13-8158-AA955D24B1CE}" type="presParOf" srcId="{345806C2-CF6A-478E-8C90-50FE38DAD55C}" destId="{1452751C-C996-4095-8F5C-863666BE0E60}" srcOrd="8" destOrd="0" presId="urn:microsoft.com/office/officeart/2005/8/layout/process4"/>
    <dgm:cxn modelId="{B206C629-D025-4007-9397-4C29E79E416D}" type="presParOf" srcId="{1452751C-C996-4095-8F5C-863666BE0E60}" destId="{0A1022A0-E0B5-4BE9-99FA-859FDE3CC95C}" srcOrd="0" destOrd="0" presId="urn:microsoft.com/office/officeart/2005/8/layout/process4"/>
    <dgm:cxn modelId="{E22456DA-5070-46C5-9D5A-626B1D371282}" type="presParOf" srcId="{1452751C-C996-4095-8F5C-863666BE0E60}" destId="{95A4CAC1-F9F0-4F96-8340-067222463777}" srcOrd="1" destOrd="0" presId="urn:microsoft.com/office/officeart/2005/8/layout/process4"/>
    <dgm:cxn modelId="{0E32F60C-DA70-4E92-A40B-5AF702E6216C}" type="presParOf" srcId="{1452751C-C996-4095-8F5C-863666BE0E60}" destId="{987F93B3-6E6A-4059-BF1A-93BFBE6A7DD8}" srcOrd="2" destOrd="0" presId="urn:microsoft.com/office/officeart/2005/8/layout/process4"/>
    <dgm:cxn modelId="{AB50EA0C-DAF3-4178-8E32-6B67C0DC0FD0}" type="presParOf" srcId="{987F93B3-6E6A-4059-BF1A-93BFBE6A7DD8}" destId="{C421B3A3-9DC9-471E-8508-D0E8BCC5AD47}" srcOrd="0" destOrd="0" presId="urn:microsoft.com/office/officeart/2005/8/layout/process4"/>
    <dgm:cxn modelId="{54132723-09FD-4A9F-910F-EABF94E77D91}" type="presParOf" srcId="{987F93B3-6E6A-4059-BF1A-93BFBE6A7DD8}" destId="{9801A0E4-4A6F-442E-A440-9B4111BFCD5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A95016-875E-4FD1-96DF-BB996F9F83BB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932FB2-374D-442B-8A82-5949D34D4FEF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sz="2400" b="1" noProof="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Стратегія розвитку та План реалізації Стратегії </a:t>
          </a:r>
          <a:endParaRPr lang="ru-RU" sz="24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A23DF13-30EF-41C4-AC49-724C79EC42A2}" type="parTrans" cxnId="{5193FEDF-06A3-4738-8359-DEB4F7D0311C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3C76A441-1FEC-49FC-B23B-1E1210F90392}" type="sibTrans" cxnId="{5193FEDF-06A3-4738-8359-DEB4F7D0311C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7E58B56A-0860-4B4A-93D0-4C0763A2AA4F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200" b="1" dirty="0">
              <a:latin typeface="+mn-lt"/>
            </a:rPr>
            <a:t>Довгостроковий період </a:t>
          </a:r>
        </a:p>
      </dgm:t>
    </dgm:pt>
    <dgm:pt modelId="{A5A63275-7C12-4E73-B74B-83F7314A8AE7}" type="parTrans" cxnId="{966DA9E6-BF5D-4E36-A0A7-41C4DC48783B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468F4CF0-FF5C-4DF3-B1A0-EA22372DBF70}" type="sibTrans" cxnId="{966DA9E6-BF5D-4E36-A0A7-41C4DC48783B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CE158E1-0C63-46D1-905A-7A90EA0AD25E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200" b="1" dirty="0">
              <a:latin typeface="+mn-lt"/>
              <a:cs typeface="Times New Roman" panose="02020603050405020304" pitchFamily="18" charset="0"/>
            </a:rPr>
            <a:t>5-7 років </a:t>
          </a:r>
        </a:p>
      </dgm:t>
    </dgm:pt>
    <dgm:pt modelId="{3084E850-DF6E-4887-BECB-69488107F0C1}" type="parTrans" cxnId="{734B8723-85BE-4A5F-B969-EB2F8913F35E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1F40E0C4-5E19-4AE2-ADFF-E3526AEDD7B3}" type="sibTrans" cxnId="{734B8723-85BE-4A5F-B969-EB2F8913F35E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D0F4098-DDA6-4965-8B01-ABB1FDFCE486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Прогноз економічного та соціального розвитку</a:t>
          </a:r>
          <a:r>
            <a:rPr lang="uk-UA" sz="2400" b="1" noProof="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</a:t>
          </a:r>
          <a:endParaRPr lang="uk-UA" sz="2400" b="1" noProof="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C85D6608-0807-49E0-A8DA-9AA6C996BB72}" type="parTrans" cxnId="{DBEB59B5-5769-451D-A39D-99F73D1E6BF0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D90B796B-CC09-4E83-BC90-41E320BB8312}" type="sibTrans" cxnId="{DBEB59B5-5769-451D-A39D-99F73D1E6BF0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EF0F65D6-9D76-43A9-B701-6AE284F0F0EA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uk-UA" sz="2200" b="1" noProof="0" dirty="0" smtClean="0">
              <a:latin typeface="+mn-lt"/>
              <a:cs typeface="Times New Roman" panose="02020603050405020304" pitchFamily="18" charset="0"/>
            </a:rPr>
            <a:t>Середньостроковий період </a:t>
          </a:r>
          <a:endParaRPr lang="uk-UA" sz="2200" b="1" noProof="0" dirty="0">
            <a:latin typeface="+mn-lt"/>
            <a:cs typeface="Times New Roman" panose="02020603050405020304" pitchFamily="18" charset="0"/>
          </a:endParaRPr>
        </a:p>
      </dgm:t>
    </dgm:pt>
    <dgm:pt modelId="{28DA8B11-5262-48B6-88DB-A4F51EEAD6E0}" type="parTrans" cxnId="{7021AD28-6203-43D9-AB24-29224086E733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C20D970-E672-4972-808F-D2915CC6406D}" type="sibTrans" cxnId="{7021AD28-6203-43D9-AB24-29224086E733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8309D4C5-62B7-4461-BACF-EF06388760AD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200" b="1" dirty="0" smtClean="0">
              <a:latin typeface="+mn-lt"/>
              <a:cs typeface="Times New Roman" panose="02020603050405020304" pitchFamily="18" charset="0"/>
            </a:rPr>
            <a:t>3-5 </a:t>
          </a:r>
          <a:r>
            <a:rPr lang="ru-RU" sz="2200" b="1" dirty="0">
              <a:latin typeface="+mn-lt"/>
              <a:cs typeface="Times New Roman" panose="02020603050405020304" pitchFamily="18" charset="0"/>
            </a:rPr>
            <a:t>років </a:t>
          </a:r>
        </a:p>
      </dgm:t>
    </dgm:pt>
    <dgm:pt modelId="{2C36F8C2-A2F0-418E-AEF9-38DA378CBE76}" type="parTrans" cxnId="{4D1D6D6A-FFE8-4E1A-910F-D5E8311640A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911720DF-C9CB-412E-ABF4-CCECB2A45804}" type="sibTrans" cxnId="{4D1D6D6A-FFE8-4E1A-910F-D5E8311640A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31E14621-6231-4DF5-9923-884E0110629B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uk-UA" sz="2400" b="1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Прогноз місцевого бюджету</a:t>
          </a:r>
          <a:r>
            <a:rPr lang="ru-RU" sz="2400" b="1" dirty="0" smtClean="0">
              <a:solidFill>
                <a:sysClr val="windowText" lastClr="000000"/>
              </a:solidFill>
              <a:latin typeface="+mn-lt"/>
            </a:rPr>
            <a:t>  </a:t>
          </a:r>
          <a:endParaRPr lang="ru-RU" sz="2400" b="1" dirty="0">
            <a:solidFill>
              <a:sysClr val="windowText" lastClr="000000"/>
            </a:solidFill>
            <a:latin typeface="+mn-lt"/>
          </a:endParaRPr>
        </a:p>
      </dgm:t>
    </dgm:pt>
    <dgm:pt modelId="{19BB8A1B-D0A2-4DF3-B9D7-6BA2EDA79C20}" type="parTrans" cxnId="{2531E151-332A-40BF-9A6B-1A1289F436C2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1D1C8531-75B1-406B-847E-ED76DE7899FC}" type="sibTrans" cxnId="{2531E151-332A-40BF-9A6B-1A1289F436C2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EB446C85-3728-45B3-98E1-9C1DAC860953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200" b="1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Середньостроковий період </a:t>
          </a:r>
        </a:p>
      </dgm:t>
    </dgm:pt>
    <dgm:pt modelId="{A96790F8-F3CC-4343-893B-53CA5D19F396}" type="parTrans" cxnId="{47920D13-1D34-4B42-84AE-BBAF9A165C4A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A1370A92-A7B3-43FE-9E82-292DFDA19882}" type="sibTrans" cxnId="{47920D13-1D34-4B42-84AE-BBAF9A165C4A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031DD03F-2A2E-41BF-963E-614EA605ED9B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200" b="1" dirty="0" smtClean="0">
              <a:latin typeface="+mn-lt"/>
              <a:cs typeface="Times New Roman" panose="02020603050405020304" pitchFamily="18" charset="0"/>
            </a:rPr>
            <a:t>3 роки </a:t>
          </a:r>
          <a:endParaRPr lang="ru-RU" sz="2200" b="1" dirty="0">
            <a:latin typeface="+mn-lt"/>
            <a:cs typeface="Times New Roman" panose="02020603050405020304" pitchFamily="18" charset="0"/>
          </a:endParaRPr>
        </a:p>
      </dgm:t>
    </dgm:pt>
    <dgm:pt modelId="{B448DFF8-F8A8-4628-8B85-FBE16DD3B690}" type="parTrans" cxnId="{C8D2088A-5BC1-444C-A059-C330C9F30B4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AB80CC3D-FD06-47DA-BD08-F295C3484A40}" type="sibTrans" cxnId="{C8D2088A-5BC1-444C-A059-C330C9F30B4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59454394-17AC-40EB-9322-BD5532197BBF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ysClr val="windowText" lastClr="000000"/>
              </a:solidFill>
              <a:latin typeface="+mn-lt"/>
            </a:rPr>
            <a:t>Програма економічного і соціального розвитку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2200" b="1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Короткостроковий період                                   </a:t>
          </a:r>
          <a:r>
            <a:rPr lang="ru-RU" sz="22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рік </a:t>
          </a:r>
          <a:endParaRPr lang="ru-RU" sz="2200" b="1" dirty="0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A872A-517F-4A73-882C-C3D3B7BBB6BD}" type="parTrans" cxnId="{A71551A2-E7BD-4915-804D-CD9747CA850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48C0CF6A-5FA5-4B13-A3BE-75F7D73A6A56}" type="sibTrans" cxnId="{A71551A2-E7BD-4915-804D-CD9747CA8508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731A3A83-EC27-4678-B1B6-C71C93BC13FB}">
      <dgm:prSet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sz="2400" b="1" dirty="0">
              <a:solidFill>
                <a:sysClr val="windowText" lastClr="000000"/>
              </a:solidFill>
              <a:latin typeface="+mn-lt"/>
            </a:rPr>
            <a:t>Місцевий бюджет </a:t>
          </a:r>
        </a:p>
      </dgm:t>
    </dgm:pt>
    <dgm:pt modelId="{4F4E831D-2E8C-4435-94D1-D5303CFF361C}" type="parTrans" cxnId="{6B838B08-DF56-4016-8072-E72BB331322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B95EC135-3381-4A77-BCC4-4A57250D9F21}" type="sibTrans" cxnId="{6B838B08-DF56-4016-8072-E72BB3313224}">
      <dgm:prSet/>
      <dgm:spPr/>
      <dgm:t>
        <a:bodyPr/>
        <a:lstStyle/>
        <a:p>
          <a:endParaRPr lang="ru-RU" sz="1100">
            <a:latin typeface="+mn-lt"/>
          </a:endParaRPr>
        </a:p>
      </dgm:t>
    </dgm:pt>
    <dgm:pt modelId="{071B0421-D8BA-43A2-B062-95F184BE9290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uk-UA" b="1" noProof="0" dirty="0" smtClean="0">
              <a:latin typeface="+mn-lt"/>
              <a:cs typeface="Times New Roman" panose="02020603050405020304" pitchFamily="18" charset="0"/>
            </a:rPr>
            <a:t>Середньостроковий період </a:t>
          </a:r>
          <a:endParaRPr lang="uk-UA" b="1" noProof="0" dirty="0">
            <a:latin typeface="+mn-lt"/>
            <a:cs typeface="Times New Roman" panose="02020603050405020304" pitchFamily="18" charset="0"/>
          </a:endParaRPr>
        </a:p>
      </dgm:t>
    </dgm:pt>
    <dgm:pt modelId="{53F74490-B315-4A5B-9D43-241E8F428E1A}" type="parTrans" cxnId="{05E5A51C-D0CC-4B72-83E0-34376BF4595F}">
      <dgm:prSet/>
      <dgm:spPr/>
      <dgm:t>
        <a:bodyPr/>
        <a:lstStyle/>
        <a:p>
          <a:endParaRPr lang="ru-RU"/>
        </a:p>
      </dgm:t>
    </dgm:pt>
    <dgm:pt modelId="{312C1517-C2DA-4185-83DC-BE6F7DC4F0D5}" type="sibTrans" cxnId="{05E5A51C-D0CC-4B72-83E0-34376BF4595F}">
      <dgm:prSet/>
      <dgm:spPr/>
      <dgm:t>
        <a:bodyPr/>
        <a:lstStyle/>
        <a:p>
          <a:endParaRPr lang="ru-RU"/>
        </a:p>
      </dgm:t>
    </dgm:pt>
    <dgm:pt modelId="{345806C2-CF6A-478E-8C90-50FE38DAD55C}" type="pres">
      <dgm:prSet presAssocID="{4AA95016-875E-4FD1-96DF-BB996F9F83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1F8B43-D798-4D41-AE32-A2820AF01954}" type="pres">
      <dgm:prSet presAssocID="{731A3A83-EC27-4678-B1B6-C71C93BC13FB}" presName="boxAndChildren" presStyleCnt="0"/>
      <dgm:spPr/>
    </dgm:pt>
    <dgm:pt modelId="{ED79996E-53B6-45CF-8947-42D3D7161CA3}" type="pres">
      <dgm:prSet presAssocID="{731A3A83-EC27-4678-B1B6-C71C93BC13FB}" presName="parentTextBox" presStyleLbl="node1" presStyleIdx="0" presStyleCnt="6" custScaleY="43690" custLinFactNeighborX="0" custLinFactNeighborY="-30092"/>
      <dgm:spPr/>
      <dgm:t>
        <a:bodyPr/>
        <a:lstStyle/>
        <a:p>
          <a:endParaRPr lang="ru-RU"/>
        </a:p>
      </dgm:t>
    </dgm:pt>
    <dgm:pt modelId="{C6ECE159-8E3D-4A77-A668-D7B2927BF9FD}" type="pres">
      <dgm:prSet presAssocID="{312C1517-C2DA-4185-83DC-BE6F7DC4F0D5}" presName="sp" presStyleCnt="0"/>
      <dgm:spPr/>
    </dgm:pt>
    <dgm:pt modelId="{A784D39E-6066-4DEF-B964-D6B65FDAA2F5}" type="pres">
      <dgm:prSet presAssocID="{071B0421-D8BA-43A2-B062-95F184BE9290}" presName="arrowAndChildren" presStyleCnt="0"/>
      <dgm:spPr/>
    </dgm:pt>
    <dgm:pt modelId="{9783EBC3-E3C8-4C7E-98EC-B4A6C19771AE}" type="pres">
      <dgm:prSet presAssocID="{071B0421-D8BA-43A2-B062-95F184BE9290}" presName="parentTextArrow" presStyleLbl="node1" presStyleIdx="1" presStyleCnt="6" custFlipVert="1" custFlipHor="1" custScaleX="44243" custScaleY="4350" custLinFactNeighborX="-23561" custLinFactNeighborY="-52417"/>
      <dgm:spPr/>
      <dgm:t>
        <a:bodyPr/>
        <a:lstStyle/>
        <a:p>
          <a:endParaRPr lang="ru-RU"/>
        </a:p>
      </dgm:t>
    </dgm:pt>
    <dgm:pt modelId="{32F33B34-E931-43E5-9955-D0738DE9385F}" type="pres">
      <dgm:prSet presAssocID="{48C0CF6A-5FA5-4B13-A3BE-75F7D73A6A56}" presName="sp" presStyleCnt="0"/>
      <dgm:spPr/>
    </dgm:pt>
    <dgm:pt modelId="{990CFB4C-0E8A-4677-A2B7-B7419E47AA74}" type="pres">
      <dgm:prSet presAssocID="{59454394-17AC-40EB-9322-BD5532197BBF}" presName="arrowAndChildren" presStyleCnt="0"/>
      <dgm:spPr/>
    </dgm:pt>
    <dgm:pt modelId="{7E32149E-21D5-45EF-8C02-CB16B27F0214}" type="pres">
      <dgm:prSet presAssocID="{59454394-17AC-40EB-9322-BD5532197BBF}" presName="parentTextArrow" presStyleLbl="node1" presStyleIdx="2" presStyleCnt="6" custScaleY="85754" custLinFactNeighborY="-13968"/>
      <dgm:spPr/>
      <dgm:t>
        <a:bodyPr/>
        <a:lstStyle/>
        <a:p>
          <a:endParaRPr lang="ru-RU"/>
        </a:p>
      </dgm:t>
    </dgm:pt>
    <dgm:pt modelId="{7C0CCC5E-88E3-471B-BEF2-C6DA6824CF20}" type="pres">
      <dgm:prSet presAssocID="{1D1C8531-75B1-406B-847E-ED76DE7899FC}" presName="sp" presStyleCnt="0"/>
      <dgm:spPr/>
    </dgm:pt>
    <dgm:pt modelId="{BF265A4D-0570-4442-8E60-063663EE3E4F}" type="pres">
      <dgm:prSet presAssocID="{31E14621-6231-4DF5-9923-884E0110629B}" presName="arrowAndChildren" presStyleCnt="0"/>
      <dgm:spPr/>
    </dgm:pt>
    <dgm:pt modelId="{46A9DE50-BC6A-44FD-9D2A-01342547FC9F}" type="pres">
      <dgm:prSet presAssocID="{31E14621-6231-4DF5-9923-884E0110629B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399BBA4D-1C76-475F-B18B-D345E445F969}" type="pres">
      <dgm:prSet presAssocID="{31E14621-6231-4DF5-9923-884E0110629B}" presName="arrow" presStyleLbl="node1" presStyleIdx="3" presStyleCnt="6" custLinFactNeighborY="-4314"/>
      <dgm:spPr/>
      <dgm:t>
        <a:bodyPr/>
        <a:lstStyle/>
        <a:p>
          <a:endParaRPr lang="ru-RU"/>
        </a:p>
      </dgm:t>
    </dgm:pt>
    <dgm:pt modelId="{812A790C-6D69-4E91-ABBA-4DC9E0900DC7}" type="pres">
      <dgm:prSet presAssocID="{31E14621-6231-4DF5-9923-884E0110629B}" presName="descendantArrow" presStyleCnt="0"/>
      <dgm:spPr/>
    </dgm:pt>
    <dgm:pt modelId="{762337E4-4702-4F2B-ADDA-CBC6EC3C8DEC}" type="pres">
      <dgm:prSet presAssocID="{EB446C85-3728-45B3-98E1-9C1DAC860953}" presName="childTextArrow" presStyleLbl="fgAccFollowNode1" presStyleIdx="0" presStyleCnt="6" custScaleY="52406" custLinFactNeighborY="19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C313E-47A7-424A-B9F3-2BC200A26FA2}" type="pres">
      <dgm:prSet presAssocID="{031DD03F-2A2E-41BF-963E-614EA605ED9B}" presName="childTextArrow" presStyleLbl="fgAccFollowNode1" presStyleIdx="1" presStyleCnt="6" custScaleX="93393" custScaleY="86832" custLinFactNeighborX="4839" custLinFactNeighborY="45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6ECEA-9AD5-4AA0-B619-B6821481C873}" type="pres">
      <dgm:prSet presAssocID="{D90B796B-CC09-4E83-BC90-41E320BB8312}" presName="sp" presStyleCnt="0"/>
      <dgm:spPr/>
    </dgm:pt>
    <dgm:pt modelId="{11AE1554-55C8-4B5F-9F7C-30B4E0C1579B}" type="pres">
      <dgm:prSet presAssocID="{9D0F4098-DDA6-4965-8B01-ABB1FDFCE486}" presName="arrowAndChildren" presStyleCnt="0"/>
      <dgm:spPr/>
    </dgm:pt>
    <dgm:pt modelId="{5BCFEB4F-92F7-4FCF-A47F-C62D6B742FC7}" type="pres">
      <dgm:prSet presAssocID="{9D0F4098-DDA6-4965-8B01-ABB1FDFCE486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638F5F6E-2B35-48B5-A1C2-D305B1DD9D12}" type="pres">
      <dgm:prSet presAssocID="{9D0F4098-DDA6-4965-8B01-ABB1FDFCE486}" presName="arrow" presStyleLbl="node1" presStyleIdx="4" presStyleCnt="6" custLinFactNeighborX="212" custLinFactNeighborY="-721"/>
      <dgm:spPr/>
      <dgm:t>
        <a:bodyPr/>
        <a:lstStyle/>
        <a:p>
          <a:endParaRPr lang="ru-RU"/>
        </a:p>
      </dgm:t>
    </dgm:pt>
    <dgm:pt modelId="{CE28E94E-ED93-4A2E-B235-B8EE2CD75D3C}" type="pres">
      <dgm:prSet presAssocID="{9D0F4098-DDA6-4965-8B01-ABB1FDFCE486}" presName="descendantArrow" presStyleCnt="0"/>
      <dgm:spPr/>
    </dgm:pt>
    <dgm:pt modelId="{193F9CC7-5960-42E5-AF8B-85B1AAD4B3F7}" type="pres">
      <dgm:prSet presAssocID="{EF0F65D6-9D76-43A9-B701-6AE284F0F0EA}" presName="childTextArrow" presStyleLbl="fgAccFollowNode1" presStyleIdx="2" presStyleCnt="6" custScaleX="84686" custScaleY="93307" custLinFactNeighborX="-76" custLinFactNeighborY="5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E7333-E719-4173-93CF-6AC24706AB13}" type="pres">
      <dgm:prSet presAssocID="{8309D4C5-62B7-4461-BACF-EF06388760AD}" presName="childTextArrow" presStyleLbl="fgAccFollowNode1" presStyleIdx="3" presStyleCnt="6" custLinFactNeighborX="247" custLinFactNeighborY="10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8C90A-742F-44B6-826E-1E8E1D5B3A03}" type="pres">
      <dgm:prSet presAssocID="{3C76A441-1FEC-49FC-B23B-1E1210F90392}" presName="sp" presStyleCnt="0"/>
      <dgm:spPr/>
    </dgm:pt>
    <dgm:pt modelId="{1452751C-C996-4095-8F5C-863666BE0E60}" type="pres">
      <dgm:prSet presAssocID="{35932FB2-374D-442B-8A82-5949D34D4FEF}" presName="arrowAndChildren" presStyleCnt="0"/>
      <dgm:spPr/>
    </dgm:pt>
    <dgm:pt modelId="{0A1022A0-E0B5-4BE9-99FA-859FDE3CC95C}" type="pres">
      <dgm:prSet presAssocID="{35932FB2-374D-442B-8A82-5949D34D4FEF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95A4CAC1-F9F0-4F96-8340-067222463777}" type="pres">
      <dgm:prSet presAssocID="{35932FB2-374D-442B-8A82-5949D34D4FEF}" presName="arrow" presStyleLbl="node1" presStyleIdx="5" presStyleCnt="6" custLinFactNeighborX="139" custLinFactNeighborY="4795"/>
      <dgm:spPr/>
      <dgm:t>
        <a:bodyPr/>
        <a:lstStyle/>
        <a:p>
          <a:endParaRPr lang="ru-RU"/>
        </a:p>
      </dgm:t>
    </dgm:pt>
    <dgm:pt modelId="{987F93B3-6E6A-4059-BF1A-93BFBE6A7DD8}" type="pres">
      <dgm:prSet presAssocID="{35932FB2-374D-442B-8A82-5949D34D4FEF}" presName="descendantArrow" presStyleCnt="0"/>
      <dgm:spPr/>
    </dgm:pt>
    <dgm:pt modelId="{C421B3A3-9DC9-471E-8508-D0E8BCC5AD47}" type="pres">
      <dgm:prSet presAssocID="{7E58B56A-0860-4B4A-93D0-4C0763A2AA4F}" presName="childTextArrow" presStyleLbl="fgAccFollowNode1" presStyleIdx="4" presStyleCnt="6" custLinFactNeighborX="-1317" custLinFactNeighborY="27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1A0E4-4A6F-442E-A440-9B4111BFCD55}" type="pres">
      <dgm:prSet presAssocID="{9CE158E1-0C63-46D1-905A-7A90EA0AD25E}" presName="childTextArrow" presStyleLbl="fgAccFollowNode1" presStyleIdx="5" presStyleCnt="6" custLinFactNeighborX="279" custLinFactNeighborY="27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CEC2F-3E01-47AC-80A6-82CA5C44948E}" type="presOf" srcId="{031DD03F-2A2E-41BF-963E-614EA605ED9B}" destId="{6BFC313E-47A7-424A-B9F3-2BC200A26FA2}" srcOrd="0" destOrd="0" presId="urn:microsoft.com/office/officeart/2005/8/layout/process4"/>
    <dgm:cxn modelId="{C8D2088A-5BC1-444C-A059-C330C9F30B48}" srcId="{31E14621-6231-4DF5-9923-884E0110629B}" destId="{031DD03F-2A2E-41BF-963E-614EA605ED9B}" srcOrd="1" destOrd="0" parTransId="{B448DFF8-F8A8-4628-8B85-FBE16DD3B690}" sibTransId="{AB80CC3D-FD06-47DA-BD08-F295C3484A40}"/>
    <dgm:cxn modelId="{05E5A51C-D0CC-4B72-83E0-34376BF4595F}" srcId="{4AA95016-875E-4FD1-96DF-BB996F9F83BB}" destId="{071B0421-D8BA-43A2-B062-95F184BE9290}" srcOrd="4" destOrd="0" parTransId="{53F74490-B315-4A5B-9D43-241E8F428E1A}" sibTransId="{312C1517-C2DA-4185-83DC-BE6F7DC4F0D5}"/>
    <dgm:cxn modelId="{AF8E1BCC-ACB2-4403-A23E-8370D888A0E8}" type="presOf" srcId="{9CE158E1-0C63-46D1-905A-7A90EA0AD25E}" destId="{9801A0E4-4A6F-442E-A440-9B4111BFCD55}" srcOrd="0" destOrd="0" presId="urn:microsoft.com/office/officeart/2005/8/layout/process4"/>
    <dgm:cxn modelId="{E6BC4CEC-0346-4B33-9C61-6220CEEC73B4}" type="presOf" srcId="{9D0F4098-DDA6-4965-8B01-ABB1FDFCE486}" destId="{5BCFEB4F-92F7-4FCF-A47F-C62D6B742FC7}" srcOrd="0" destOrd="0" presId="urn:microsoft.com/office/officeart/2005/8/layout/process4"/>
    <dgm:cxn modelId="{7021AD28-6203-43D9-AB24-29224086E733}" srcId="{9D0F4098-DDA6-4965-8B01-ABB1FDFCE486}" destId="{EF0F65D6-9D76-43A9-B701-6AE284F0F0EA}" srcOrd="0" destOrd="0" parTransId="{28DA8B11-5262-48B6-88DB-A4F51EEAD6E0}" sibTransId="{9C20D970-E672-4972-808F-D2915CC6406D}"/>
    <dgm:cxn modelId="{6B838B08-DF56-4016-8072-E72BB3313224}" srcId="{4AA95016-875E-4FD1-96DF-BB996F9F83BB}" destId="{731A3A83-EC27-4678-B1B6-C71C93BC13FB}" srcOrd="5" destOrd="0" parTransId="{4F4E831D-2E8C-4435-94D1-D5303CFF361C}" sibTransId="{B95EC135-3381-4A77-BCC4-4A57250D9F21}"/>
    <dgm:cxn modelId="{9BD6707D-8960-48E8-8C5C-81EBC84724B4}" type="presOf" srcId="{7E58B56A-0860-4B4A-93D0-4C0763A2AA4F}" destId="{C421B3A3-9DC9-471E-8508-D0E8BCC5AD47}" srcOrd="0" destOrd="0" presId="urn:microsoft.com/office/officeart/2005/8/layout/process4"/>
    <dgm:cxn modelId="{036EBE08-1805-43F8-9A8E-2FCA979618C1}" type="presOf" srcId="{9D0F4098-DDA6-4965-8B01-ABB1FDFCE486}" destId="{638F5F6E-2B35-48B5-A1C2-D305B1DD9D12}" srcOrd="1" destOrd="0" presId="urn:microsoft.com/office/officeart/2005/8/layout/process4"/>
    <dgm:cxn modelId="{DBEB59B5-5769-451D-A39D-99F73D1E6BF0}" srcId="{4AA95016-875E-4FD1-96DF-BB996F9F83BB}" destId="{9D0F4098-DDA6-4965-8B01-ABB1FDFCE486}" srcOrd="1" destOrd="0" parTransId="{C85D6608-0807-49E0-A8DA-9AA6C996BB72}" sibTransId="{D90B796B-CC09-4E83-BC90-41E320BB8312}"/>
    <dgm:cxn modelId="{47920D13-1D34-4B42-84AE-BBAF9A165C4A}" srcId="{31E14621-6231-4DF5-9923-884E0110629B}" destId="{EB446C85-3728-45B3-98E1-9C1DAC860953}" srcOrd="0" destOrd="0" parTransId="{A96790F8-F3CC-4343-893B-53CA5D19F396}" sibTransId="{A1370A92-A7B3-43FE-9E82-292DFDA19882}"/>
    <dgm:cxn modelId="{33B40F46-14D8-479C-BDE6-BD6059B80DDD}" type="presOf" srcId="{EF0F65D6-9D76-43A9-B701-6AE284F0F0EA}" destId="{193F9CC7-5960-42E5-AF8B-85B1AAD4B3F7}" srcOrd="0" destOrd="0" presId="urn:microsoft.com/office/officeart/2005/8/layout/process4"/>
    <dgm:cxn modelId="{5193FEDF-06A3-4738-8359-DEB4F7D0311C}" srcId="{4AA95016-875E-4FD1-96DF-BB996F9F83BB}" destId="{35932FB2-374D-442B-8A82-5949D34D4FEF}" srcOrd="0" destOrd="0" parTransId="{FA23DF13-30EF-41C4-AC49-724C79EC42A2}" sibTransId="{3C76A441-1FEC-49FC-B23B-1E1210F90392}"/>
    <dgm:cxn modelId="{734B8723-85BE-4A5F-B969-EB2F8913F35E}" srcId="{35932FB2-374D-442B-8A82-5949D34D4FEF}" destId="{9CE158E1-0C63-46D1-905A-7A90EA0AD25E}" srcOrd="1" destOrd="0" parTransId="{3084E850-DF6E-4887-BECB-69488107F0C1}" sibTransId="{1F40E0C4-5E19-4AE2-ADFF-E3526AEDD7B3}"/>
    <dgm:cxn modelId="{36C6C455-DCA6-4C4F-AB0D-29AC8F5A2CF6}" type="presOf" srcId="{35932FB2-374D-442B-8A82-5949D34D4FEF}" destId="{0A1022A0-E0B5-4BE9-99FA-859FDE3CC95C}" srcOrd="0" destOrd="0" presId="urn:microsoft.com/office/officeart/2005/8/layout/process4"/>
    <dgm:cxn modelId="{F6FDD60B-1D65-4479-AA11-FB646AA1CBEF}" type="presOf" srcId="{59454394-17AC-40EB-9322-BD5532197BBF}" destId="{7E32149E-21D5-45EF-8C02-CB16B27F0214}" srcOrd="0" destOrd="0" presId="urn:microsoft.com/office/officeart/2005/8/layout/process4"/>
    <dgm:cxn modelId="{96FEAEC8-59AB-4883-B6CF-46AFC24FA0B8}" type="presOf" srcId="{EB446C85-3728-45B3-98E1-9C1DAC860953}" destId="{762337E4-4702-4F2B-ADDA-CBC6EC3C8DEC}" srcOrd="0" destOrd="0" presId="urn:microsoft.com/office/officeart/2005/8/layout/process4"/>
    <dgm:cxn modelId="{83D081FB-6440-421A-97A3-65D31792CF82}" type="presOf" srcId="{4AA95016-875E-4FD1-96DF-BB996F9F83BB}" destId="{345806C2-CF6A-478E-8C90-50FE38DAD55C}" srcOrd="0" destOrd="0" presId="urn:microsoft.com/office/officeart/2005/8/layout/process4"/>
    <dgm:cxn modelId="{63C9B06F-2618-4126-9BE7-20D80B46108C}" type="presOf" srcId="{31E14621-6231-4DF5-9923-884E0110629B}" destId="{46A9DE50-BC6A-44FD-9D2A-01342547FC9F}" srcOrd="0" destOrd="0" presId="urn:microsoft.com/office/officeart/2005/8/layout/process4"/>
    <dgm:cxn modelId="{4D1D6D6A-FFE8-4E1A-910F-D5E8311640A4}" srcId="{9D0F4098-DDA6-4965-8B01-ABB1FDFCE486}" destId="{8309D4C5-62B7-4461-BACF-EF06388760AD}" srcOrd="1" destOrd="0" parTransId="{2C36F8C2-A2F0-418E-AEF9-38DA378CBE76}" sibTransId="{911720DF-C9CB-412E-ABF4-CCECB2A45804}"/>
    <dgm:cxn modelId="{A71551A2-E7BD-4915-804D-CD9747CA8508}" srcId="{4AA95016-875E-4FD1-96DF-BB996F9F83BB}" destId="{59454394-17AC-40EB-9322-BD5532197BBF}" srcOrd="3" destOrd="0" parTransId="{8FFA872A-517F-4A73-882C-C3D3B7BBB6BD}" sibTransId="{48C0CF6A-5FA5-4B13-A3BE-75F7D73A6A56}"/>
    <dgm:cxn modelId="{3FBB0E3C-F7DA-468B-8128-C78297EEC767}" type="presOf" srcId="{731A3A83-EC27-4678-B1B6-C71C93BC13FB}" destId="{ED79996E-53B6-45CF-8947-42D3D7161CA3}" srcOrd="0" destOrd="0" presId="urn:microsoft.com/office/officeart/2005/8/layout/process4"/>
    <dgm:cxn modelId="{2531E151-332A-40BF-9A6B-1A1289F436C2}" srcId="{4AA95016-875E-4FD1-96DF-BB996F9F83BB}" destId="{31E14621-6231-4DF5-9923-884E0110629B}" srcOrd="2" destOrd="0" parTransId="{19BB8A1B-D0A2-4DF3-B9D7-6BA2EDA79C20}" sibTransId="{1D1C8531-75B1-406B-847E-ED76DE7899FC}"/>
    <dgm:cxn modelId="{966DA9E6-BF5D-4E36-A0A7-41C4DC48783B}" srcId="{35932FB2-374D-442B-8A82-5949D34D4FEF}" destId="{7E58B56A-0860-4B4A-93D0-4C0763A2AA4F}" srcOrd="0" destOrd="0" parTransId="{A5A63275-7C12-4E73-B74B-83F7314A8AE7}" sibTransId="{468F4CF0-FF5C-4DF3-B1A0-EA22372DBF70}"/>
    <dgm:cxn modelId="{3CF698A2-46AA-46B9-B6E3-8C33F29AA05D}" type="presOf" srcId="{31E14621-6231-4DF5-9923-884E0110629B}" destId="{399BBA4D-1C76-475F-B18B-D345E445F969}" srcOrd="1" destOrd="0" presId="urn:microsoft.com/office/officeart/2005/8/layout/process4"/>
    <dgm:cxn modelId="{27B7EF28-45B4-476D-BF7A-214FF6BBD32A}" type="presOf" srcId="{8309D4C5-62B7-4461-BACF-EF06388760AD}" destId="{EF5E7333-E719-4173-93CF-6AC24706AB13}" srcOrd="0" destOrd="0" presId="urn:microsoft.com/office/officeart/2005/8/layout/process4"/>
    <dgm:cxn modelId="{490A17D0-4E6A-4F4F-9E59-9774E99AFF47}" type="presOf" srcId="{071B0421-D8BA-43A2-B062-95F184BE9290}" destId="{9783EBC3-E3C8-4C7E-98EC-B4A6C19771AE}" srcOrd="0" destOrd="0" presId="urn:microsoft.com/office/officeart/2005/8/layout/process4"/>
    <dgm:cxn modelId="{73B3157C-0DD2-47C7-A4F6-8C3B90C3BB81}" type="presOf" srcId="{35932FB2-374D-442B-8A82-5949D34D4FEF}" destId="{95A4CAC1-F9F0-4F96-8340-067222463777}" srcOrd="1" destOrd="0" presId="urn:microsoft.com/office/officeart/2005/8/layout/process4"/>
    <dgm:cxn modelId="{93045F5F-1626-4027-8581-6832F6B21C9E}" type="presParOf" srcId="{345806C2-CF6A-478E-8C90-50FE38DAD55C}" destId="{6B1F8B43-D798-4D41-AE32-A2820AF01954}" srcOrd="0" destOrd="0" presId="urn:microsoft.com/office/officeart/2005/8/layout/process4"/>
    <dgm:cxn modelId="{7B6E3FE5-75CF-417F-8433-1B08E93209E8}" type="presParOf" srcId="{6B1F8B43-D798-4D41-AE32-A2820AF01954}" destId="{ED79996E-53B6-45CF-8947-42D3D7161CA3}" srcOrd="0" destOrd="0" presId="urn:microsoft.com/office/officeart/2005/8/layout/process4"/>
    <dgm:cxn modelId="{4237C120-3C3D-406F-8A5D-2B812CF9CD00}" type="presParOf" srcId="{345806C2-CF6A-478E-8C90-50FE38DAD55C}" destId="{C6ECE159-8E3D-4A77-A668-D7B2927BF9FD}" srcOrd="1" destOrd="0" presId="urn:microsoft.com/office/officeart/2005/8/layout/process4"/>
    <dgm:cxn modelId="{FF372F7F-66BF-40FB-ADF3-3D884CB75650}" type="presParOf" srcId="{345806C2-CF6A-478E-8C90-50FE38DAD55C}" destId="{A784D39E-6066-4DEF-B964-D6B65FDAA2F5}" srcOrd="2" destOrd="0" presId="urn:microsoft.com/office/officeart/2005/8/layout/process4"/>
    <dgm:cxn modelId="{C35A4D5F-D2DD-4B33-B783-F7625D12D817}" type="presParOf" srcId="{A784D39E-6066-4DEF-B964-D6B65FDAA2F5}" destId="{9783EBC3-E3C8-4C7E-98EC-B4A6C19771AE}" srcOrd="0" destOrd="0" presId="urn:microsoft.com/office/officeart/2005/8/layout/process4"/>
    <dgm:cxn modelId="{E94DB54A-D38A-47C1-82D5-4CBC3884D432}" type="presParOf" srcId="{345806C2-CF6A-478E-8C90-50FE38DAD55C}" destId="{32F33B34-E931-43E5-9955-D0738DE9385F}" srcOrd="3" destOrd="0" presId="urn:microsoft.com/office/officeart/2005/8/layout/process4"/>
    <dgm:cxn modelId="{1C0B2663-1439-47C8-AF05-C1EB9B2EBB13}" type="presParOf" srcId="{345806C2-CF6A-478E-8C90-50FE38DAD55C}" destId="{990CFB4C-0E8A-4677-A2B7-B7419E47AA74}" srcOrd="4" destOrd="0" presId="urn:microsoft.com/office/officeart/2005/8/layout/process4"/>
    <dgm:cxn modelId="{56649E3D-89C7-4B52-A922-E20C15C4E8A7}" type="presParOf" srcId="{990CFB4C-0E8A-4677-A2B7-B7419E47AA74}" destId="{7E32149E-21D5-45EF-8C02-CB16B27F0214}" srcOrd="0" destOrd="0" presId="urn:microsoft.com/office/officeart/2005/8/layout/process4"/>
    <dgm:cxn modelId="{FC177988-792A-4EEF-A3F9-D079997CD4BC}" type="presParOf" srcId="{345806C2-CF6A-478E-8C90-50FE38DAD55C}" destId="{7C0CCC5E-88E3-471B-BEF2-C6DA6824CF20}" srcOrd="5" destOrd="0" presId="urn:microsoft.com/office/officeart/2005/8/layout/process4"/>
    <dgm:cxn modelId="{40473465-CAD3-4368-B664-E670F3F7FF92}" type="presParOf" srcId="{345806C2-CF6A-478E-8C90-50FE38DAD55C}" destId="{BF265A4D-0570-4442-8E60-063663EE3E4F}" srcOrd="6" destOrd="0" presId="urn:microsoft.com/office/officeart/2005/8/layout/process4"/>
    <dgm:cxn modelId="{5CDE6FDE-F760-4152-9A5D-7209EEE63A8B}" type="presParOf" srcId="{BF265A4D-0570-4442-8E60-063663EE3E4F}" destId="{46A9DE50-BC6A-44FD-9D2A-01342547FC9F}" srcOrd="0" destOrd="0" presId="urn:microsoft.com/office/officeart/2005/8/layout/process4"/>
    <dgm:cxn modelId="{5F32E2CA-8C6A-48D7-8084-4696B1DB6540}" type="presParOf" srcId="{BF265A4D-0570-4442-8E60-063663EE3E4F}" destId="{399BBA4D-1C76-475F-B18B-D345E445F969}" srcOrd="1" destOrd="0" presId="urn:microsoft.com/office/officeart/2005/8/layout/process4"/>
    <dgm:cxn modelId="{A5BCEFED-B6CA-42FE-9795-EF4C684CC04B}" type="presParOf" srcId="{BF265A4D-0570-4442-8E60-063663EE3E4F}" destId="{812A790C-6D69-4E91-ABBA-4DC9E0900DC7}" srcOrd="2" destOrd="0" presId="urn:microsoft.com/office/officeart/2005/8/layout/process4"/>
    <dgm:cxn modelId="{614F6EBD-9434-49AB-AA71-7FDF3D29F5A2}" type="presParOf" srcId="{812A790C-6D69-4E91-ABBA-4DC9E0900DC7}" destId="{762337E4-4702-4F2B-ADDA-CBC6EC3C8DEC}" srcOrd="0" destOrd="0" presId="urn:microsoft.com/office/officeart/2005/8/layout/process4"/>
    <dgm:cxn modelId="{A5C988EE-0C53-4C3D-898C-72F5B55162E6}" type="presParOf" srcId="{812A790C-6D69-4E91-ABBA-4DC9E0900DC7}" destId="{6BFC313E-47A7-424A-B9F3-2BC200A26FA2}" srcOrd="1" destOrd="0" presId="urn:microsoft.com/office/officeart/2005/8/layout/process4"/>
    <dgm:cxn modelId="{D188D9B4-BB44-4620-9D84-C1039A110742}" type="presParOf" srcId="{345806C2-CF6A-478E-8C90-50FE38DAD55C}" destId="{0F16ECEA-9AD5-4AA0-B619-B6821481C873}" srcOrd="7" destOrd="0" presId="urn:microsoft.com/office/officeart/2005/8/layout/process4"/>
    <dgm:cxn modelId="{7F6B3D10-53C2-45BF-BC6A-709F7881F5DB}" type="presParOf" srcId="{345806C2-CF6A-478E-8C90-50FE38DAD55C}" destId="{11AE1554-55C8-4B5F-9F7C-30B4E0C1579B}" srcOrd="8" destOrd="0" presId="urn:microsoft.com/office/officeart/2005/8/layout/process4"/>
    <dgm:cxn modelId="{2C78B6D4-C668-4287-B4D8-4C175877943E}" type="presParOf" srcId="{11AE1554-55C8-4B5F-9F7C-30B4E0C1579B}" destId="{5BCFEB4F-92F7-4FCF-A47F-C62D6B742FC7}" srcOrd="0" destOrd="0" presId="urn:microsoft.com/office/officeart/2005/8/layout/process4"/>
    <dgm:cxn modelId="{AA0E458D-3BFF-45BA-A9B7-4954F84C5017}" type="presParOf" srcId="{11AE1554-55C8-4B5F-9F7C-30B4E0C1579B}" destId="{638F5F6E-2B35-48B5-A1C2-D305B1DD9D12}" srcOrd="1" destOrd="0" presId="urn:microsoft.com/office/officeart/2005/8/layout/process4"/>
    <dgm:cxn modelId="{C0F20105-1ABB-462F-9EC1-3CA0C4C19867}" type="presParOf" srcId="{11AE1554-55C8-4B5F-9F7C-30B4E0C1579B}" destId="{CE28E94E-ED93-4A2E-B235-B8EE2CD75D3C}" srcOrd="2" destOrd="0" presId="urn:microsoft.com/office/officeart/2005/8/layout/process4"/>
    <dgm:cxn modelId="{6110B7FA-B0F0-481C-B0EA-67B0D822E57D}" type="presParOf" srcId="{CE28E94E-ED93-4A2E-B235-B8EE2CD75D3C}" destId="{193F9CC7-5960-42E5-AF8B-85B1AAD4B3F7}" srcOrd="0" destOrd="0" presId="urn:microsoft.com/office/officeart/2005/8/layout/process4"/>
    <dgm:cxn modelId="{74B4000E-2C92-4603-84FF-563F9F185802}" type="presParOf" srcId="{CE28E94E-ED93-4A2E-B235-B8EE2CD75D3C}" destId="{EF5E7333-E719-4173-93CF-6AC24706AB13}" srcOrd="1" destOrd="0" presId="urn:microsoft.com/office/officeart/2005/8/layout/process4"/>
    <dgm:cxn modelId="{8585F887-EA57-4C57-9161-7D1B37312A56}" type="presParOf" srcId="{345806C2-CF6A-478E-8C90-50FE38DAD55C}" destId="{F9F8C90A-742F-44B6-826E-1E8E1D5B3A03}" srcOrd="9" destOrd="0" presId="urn:microsoft.com/office/officeart/2005/8/layout/process4"/>
    <dgm:cxn modelId="{AD094882-2EC3-4F13-8158-AA955D24B1CE}" type="presParOf" srcId="{345806C2-CF6A-478E-8C90-50FE38DAD55C}" destId="{1452751C-C996-4095-8F5C-863666BE0E60}" srcOrd="10" destOrd="0" presId="urn:microsoft.com/office/officeart/2005/8/layout/process4"/>
    <dgm:cxn modelId="{B206C629-D025-4007-9397-4C29E79E416D}" type="presParOf" srcId="{1452751C-C996-4095-8F5C-863666BE0E60}" destId="{0A1022A0-E0B5-4BE9-99FA-859FDE3CC95C}" srcOrd="0" destOrd="0" presId="urn:microsoft.com/office/officeart/2005/8/layout/process4"/>
    <dgm:cxn modelId="{E22456DA-5070-46C5-9D5A-626B1D371282}" type="presParOf" srcId="{1452751C-C996-4095-8F5C-863666BE0E60}" destId="{95A4CAC1-F9F0-4F96-8340-067222463777}" srcOrd="1" destOrd="0" presId="urn:microsoft.com/office/officeart/2005/8/layout/process4"/>
    <dgm:cxn modelId="{0E32F60C-DA70-4E92-A40B-5AF702E6216C}" type="presParOf" srcId="{1452751C-C996-4095-8F5C-863666BE0E60}" destId="{987F93B3-6E6A-4059-BF1A-93BFBE6A7DD8}" srcOrd="2" destOrd="0" presId="urn:microsoft.com/office/officeart/2005/8/layout/process4"/>
    <dgm:cxn modelId="{AB50EA0C-DAF3-4178-8E32-6B67C0DC0FD0}" type="presParOf" srcId="{987F93B3-6E6A-4059-BF1A-93BFBE6A7DD8}" destId="{C421B3A3-9DC9-471E-8508-D0E8BCC5AD47}" srcOrd="0" destOrd="0" presId="urn:microsoft.com/office/officeart/2005/8/layout/process4"/>
    <dgm:cxn modelId="{54132723-09FD-4A9F-910F-EABF94E77D91}" type="presParOf" srcId="{987F93B3-6E6A-4059-BF1A-93BFBE6A7DD8}" destId="{9801A0E4-4A6F-442E-A440-9B4111BFCD5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B2BED3-42F7-4DF5-95B4-A9C76FBF681B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A27B88-353C-4AC6-8691-C4C19C4FFB74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uk-UA" sz="2000" b="1" dirty="0" smtClean="0">
              <a:solidFill>
                <a:schemeClr val="tx1"/>
              </a:solidFill>
            </a:rPr>
            <a:t>Місцевий </a:t>
          </a:r>
          <a:r>
            <a:rPr lang="uk-UA" sz="2000" b="1" dirty="0">
              <a:solidFill>
                <a:schemeClr val="tx1"/>
              </a:solidFill>
            </a:rPr>
            <a:t>фінорган, </a:t>
          </a:r>
        </a:p>
        <a:p>
          <a:r>
            <a:rPr lang="uk-UA" sz="2000" dirty="0">
              <a:solidFill>
                <a:schemeClr val="tx1"/>
              </a:solidFill>
            </a:rPr>
            <a:t>згідно власних  повноважень, визначених </a:t>
          </a:r>
          <a:r>
            <a:rPr lang="uk-UA" sz="2000" dirty="0" smtClean="0">
              <a:solidFill>
                <a:schemeClr val="tx1"/>
              </a:solidFill>
            </a:rPr>
            <a:t>БКУ:</a:t>
          </a:r>
          <a:endParaRPr lang="ru-RU" sz="2000" b="1" dirty="0">
            <a:solidFill>
              <a:schemeClr val="tx1"/>
            </a:solidFill>
          </a:endParaRPr>
        </a:p>
      </dgm:t>
    </dgm:pt>
    <dgm:pt modelId="{1014D9D7-A26D-4F7C-9D33-461B710DD3E9}" type="parTrans" cxnId="{6C96E325-4B65-4788-96DD-7DB342172585}">
      <dgm:prSet/>
      <dgm:spPr/>
      <dgm:t>
        <a:bodyPr/>
        <a:lstStyle/>
        <a:p>
          <a:endParaRPr lang="ru-RU"/>
        </a:p>
      </dgm:t>
    </dgm:pt>
    <dgm:pt modelId="{C61B6F02-92D1-4CE0-84EB-1A94FBA64B7D}" type="sibTrans" cxnId="{6C96E325-4B65-4788-96DD-7DB342172585}">
      <dgm:prSet/>
      <dgm:spPr/>
      <dgm:t>
        <a:bodyPr/>
        <a:lstStyle/>
        <a:p>
          <a:endParaRPr lang="ru-RU"/>
        </a:p>
      </dgm:t>
    </dgm:pt>
    <dgm:pt modelId="{1E3DAD1E-F234-49B2-9A3F-B53ECAD3BA0E}">
      <dgm:prSet phldrT="[Текст]" custT="1"/>
      <dgm:spPr/>
      <dgm:t>
        <a:bodyPr/>
        <a:lstStyle/>
        <a:p>
          <a:pPr algn="l"/>
          <a:r>
            <a:rPr lang="uk-UA" sz="2000" dirty="0" smtClean="0"/>
            <a:t>Формулює визначення </a:t>
          </a:r>
          <a:r>
            <a:rPr lang="uk-UA" sz="2000" dirty="0"/>
            <a:t>пріоритетів видаткової політики на базі стратегії розвитку громади на середньострокову перспективу</a:t>
          </a:r>
          <a:endParaRPr lang="ru-RU" sz="2000" dirty="0"/>
        </a:p>
      </dgm:t>
    </dgm:pt>
    <dgm:pt modelId="{8BA7B936-64BE-402A-9F5F-7C36FD910D87}" type="parTrans" cxnId="{23ABDA55-7FCA-48AE-8B76-CA4761279345}">
      <dgm:prSet/>
      <dgm:spPr/>
      <dgm:t>
        <a:bodyPr/>
        <a:lstStyle/>
        <a:p>
          <a:endParaRPr lang="ru-RU"/>
        </a:p>
      </dgm:t>
    </dgm:pt>
    <dgm:pt modelId="{B3D7C8CB-5CCB-4C3D-9082-06C9B76555E3}" type="sibTrans" cxnId="{23ABDA55-7FCA-48AE-8B76-CA4761279345}">
      <dgm:prSet/>
      <dgm:spPr/>
      <dgm:t>
        <a:bodyPr/>
        <a:lstStyle/>
        <a:p>
          <a:endParaRPr lang="ru-RU"/>
        </a:p>
      </dgm:t>
    </dgm:pt>
    <dgm:pt modelId="{52DC7770-DE42-41A8-A616-E6A99005F354}">
      <dgm:prSet phldrT="[Текст]" custT="1"/>
      <dgm:spPr/>
      <dgm:t>
        <a:bodyPr/>
        <a:lstStyle/>
        <a:p>
          <a:r>
            <a:rPr lang="uk-UA" sz="2000" dirty="0" smtClean="0"/>
            <a:t>Доводить </a:t>
          </a:r>
          <a:r>
            <a:rPr lang="uk-UA" sz="2000" dirty="0"/>
            <a:t>до </a:t>
          </a:r>
          <a:r>
            <a:rPr lang="uk-UA" sz="2000" dirty="0" smtClean="0"/>
            <a:t>головних </a:t>
          </a:r>
          <a:r>
            <a:rPr lang="uk-UA" sz="2000" dirty="0"/>
            <a:t>розпорядників коштів орієнтовні «стелі» витрат та </a:t>
          </a:r>
          <a:r>
            <a:rPr lang="uk-UA" sz="2000" dirty="0" smtClean="0"/>
            <a:t>Інструкції </a:t>
          </a:r>
          <a:r>
            <a:rPr lang="uk-UA" sz="2000" dirty="0"/>
            <a:t>з підготовки пропозицій трирічного прогнозу (трирічного фінансового плану)</a:t>
          </a:r>
          <a:endParaRPr lang="ru-RU" sz="2000" dirty="0"/>
        </a:p>
      </dgm:t>
    </dgm:pt>
    <dgm:pt modelId="{C71F6955-E38C-437D-9CFF-1E322B4EB416}" type="parTrans" cxnId="{24FE2210-D99A-4C7A-B351-B0F38B2E442F}">
      <dgm:prSet/>
      <dgm:spPr/>
      <dgm:t>
        <a:bodyPr/>
        <a:lstStyle/>
        <a:p>
          <a:endParaRPr lang="ru-RU"/>
        </a:p>
      </dgm:t>
    </dgm:pt>
    <dgm:pt modelId="{8BC971D6-0458-4FD5-A949-CB07E511B468}" type="sibTrans" cxnId="{24FE2210-D99A-4C7A-B351-B0F38B2E442F}">
      <dgm:prSet/>
      <dgm:spPr/>
      <dgm:t>
        <a:bodyPr/>
        <a:lstStyle/>
        <a:p>
          <a:endParaRPr lang="ru-RU"/>
        </a:p>
      </dgm:t>
    </dgm:pt>
    <dgm:pt modelId="{C1404DD4-E90F-40FB-8815-742B4022F105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ГРК</a:t>
          </a:r>
          <a:r>
            <a:rPr lang="ru-RU" sz="2000" dirty="0">
              <a:solidFill>
                <a:schemeClr val="tx1"/>
              </a:solidFill>
            </a:rPr>
            <a:t> </a:t>
          </a:r>
        </a:p>
        <a:p>
          <a:r>
            <a:rPr lang="ru-RU" sz="2000" dirty="0">
              <a:solidFill>
                <a:schemeClr val="tx1"/>
              </a:solidFill>
            </a:rPr>
            <a:t>на основі </a:t>
          </a:r>
          <a:r>
            <a:rPr lang="uk-UA" sz="2000" dirty="0">
              <a:solidFill>
                <a:schemeClr val="tx1"/>
              </a:solidFill>
            </a:rPr>
            <a:t>інформації, отриманої від місцевого </a:t>
          </a:r>
          <a:r>
            <a:rPr lang="uk-UA" sz="2000" dirty="0" smtClean="0">
              <a:solidFill>
                <a:schemeClr val="tx1"/>
              </a:solidFill>
            </a:rPr>
            <a:t>фіноргану:</a:t>
          </a:r>
          <a:endParaRPr lang="uk-UA" sz="2000" dirty="0">
            <a:solidFill>
              <a:schemeClr val="tx1"/>
            </a:solidFill>
          </a:endParaRPr>
        </a:p>
        <a:p>
          <a:r>
            <a:rPr lang="uk-UA" sz="2000" b="1" dirty="0" smtClean="0">
              <a:solidFill>
                <a:schemeClr val="tx1"/>
              </a:solidFill>
            </a:rPr>
            <a:t> </a:t>
          </a:r>
          <a:r>
            <a:rPr lang="ru-RU" sz="2000" dirty="0" smtClean="0"/>
            <a:t> </a:t>
          </a:r>
          <a:endParaRPr lang="ru-RU" sz="2000" dirty="0"/>
        </a:p>
      </dgm:t>
    </dgm:pt>
    <dgm:pt modelId="{FEC7E5C7-1545-4F13-B310-C8C0301A787F}" type="parTrans" cxnId="{DCCF3804-AE5A-4581-BFB1-A30C9C1A7C15}">
      <dgm:prSet/>
      <dgm:spPr/>
      <dgm:t>
        <a:bodyPr/>
        <a:lstStyle/>
        <a:p>
          <a:endParaRPr lang="ru-RU"/>
        </a:p>
      </dgm:t>
    </dgm:pt>
    <dgm:pt modelId="{DAE2D0A5-12C5-489D-AAAB-D77AE9E4123A}" type="sibTrans" cxnId="{DCCF3804-AE5A-4581-BFB1-A30C9C1A7C15}">
      <dgm:prSet/>
      <dgm:spPr/>
      <dgm:t>
        <a:bodyPr/>
        <a:lstStyle/>
        <a:p>
          <a:endParaRPr lang="ru-RU"/>
        </a:p>
      </dgm:t>
    </dgm:pt>
    <dgm:pt modelId="{03BF7900-42D1-4647-B38E-B0BA91BEC625}">
      <dgm:prSet phldrT="[Текст]" custT="1"/>
      <dgm:spPr/>
      <dgm:t>
        <a:bodyPr/>
        <a:lstStyle/>
        <a:p>
          <a:pPr algn="r"/>
          <a:r>
            <a:rPr lang="uk-UA" sz="2000" dirty="0" smtClean="0"/>
            <a:t>Розробляють </a:t>
          </a:r>
          <a:r>
            <a:rPr lang="uk-UA" sz="2000" dirty="0"/>
            <a:t>середньострокові бюджетні програми</a:t>
          </a:r>
          <a:endParaRPr lang="ru-RU" sz="2000" dirty="0"/>
        </a:p>
      </dgm:t>
    </dgm:pt>
    <dgm:pt modelId="{35EF569D-01D1-4E8D-950F-4F225DAC47E8}" type="parTrans" cxnId="{19A0FF38-7475-406F-8F4A-6AC926000FD4}">
      <dgm:prSet/>
      <dgm:spPr/>
      <dgm:t>
        <a:bodyPr/>
        <a:lstStyle/>
        <a:p>
          <a:endParaRPr lang="ru-RU"/>
        </a:p>
      </dgm:t>
    </dgm:pt>
    <dgm:pt modelId="{22229288-086B-496A-8F25-EEB7F0EC2214}" type="sibTrans" cxnId="{19A0FF38-7475-406F-8F4A-6AC926000FD4}">
      <dgm:prSet/>
      <dgm:spPr/>
      <dgm:t>
        <a:bodyPr/>
        <a:lstStyle/>
        <a:p>
          <a:endParaRPr lang="ru-RU"/>
        </a:p>
      </dgm:t>
    </dgm:pt>
    <dgm:pt modelId="{BD0320AD-3D9B-46A2-97E9-E2F7390A4126}">
      <dgm:prSet phldrT="[Текст]" custT="1"/>
      <dgm:spPr/>
      <dgm:t>
        <a:bodyPr/>
        <a:lstStyle/>
        <a:p>
          <a:pPr algn="r"/>
          <a:r>
            <a:rPr lang="uk-UA" sz="2000" dirty="0" smtClean="0"/>
            <a:t> Оцінюють </a:t>
          </a:r>
          <a:r>
            <a:rPr lang="uk-UA" sz="2000" dirty="0"/>
            <a:t>ефективність бюджетних програм та </a:t>
          </a:r>
          <a:r>
            <a:rPr lang="uk-UA" sz="2000" dirty="0" smtClean="0"/>
            <a:t>відповідають за </a:t>
          </a:r>
          <a:r>
            <a:rPr lang="uk-UA" sz="2000" dirty="0"/>
            <a:t>результати використання бюджетних коштів</a:t>
          </a:r>
          <a:endParaRPr lang="ru-RU" sz="2000" dirty="0"/>
        </a:p>
      </dgm:t>
    </dgm:pt>
    <dgm:pt modelId="{71DE0509-C372-40AC-A212-212B04B25BD8}" type="parTrans" cxnId="{D19DCA8E-810E-41D7-8D97-C1B4B47D4288}">
      <dgm:prSet/>
      <dgm:spPr/>
      <dgm:t>
        <a:bodyPr/>
        <a:lstStyle/>
        <a:p>
          <a:endParaRPr lang="ru-RU"/>
        </a:p>
      </dgm:t>
    </dgm:pt>
    <dgm:pt modelId="{F3C248B1-7623-40C3-8F81-6D6229310606}" type="sibTrans" cxnId="{D19DCA8E-810E-41D7-8D97-C1B4B47D4288}">
      <dgm:prSet/>
      <dgm:spPr/>
      <dgm:t>
        <a:bodyPr/>
        <a:lstStyle/>
        <a:p>
          <a:endParaRPr lang="ru-RU"/>
        </a:p>
      </dgm:t>
    </dgm:pt>
    <dgm:pt modelId="{DD4D6D20-C168-4EA9-A87F-AE6F22747887}">
      <dgm:prSet custT="1"/>
      <dgm:spPr/>
      <dgm:t>
        <a:bodyPr/>
        <a:lstStyle/>
        <a:p>
          <a:r>
            <a:rPr lang="uk-UA" sz="2000" dirty="0" smtClean="0"/>
            <a:t>Очолює процес </a:t>
          </a:r>
          <a:r>
            <a:rPr lang="uk-UA" sz="2000" dirty="0"/>
            <a:t>планування як доходів, так і витрат</a:t>
          </a:r>
          <a:endParaRPr lang="ru-RU" sz="2000" dirty="0"/>
        </a:p>
      </dgm:t>
    </dgm:pt>
    <dgm:pt modelId="{6BEC8204-A3EE-4224-B3F4-108305B50C01}" type="parTrans" cxnId="{A47BA210-98F5-42EA-9A16-532AB3DDACFD}">
      <dgm:prSet/>
      <dgm:spPr/>
      <dgm:t>
        <a:bodyPr/>
        <a:lstStyle/>
        <a:p>
          <a:endParaRPr lang="ru-RU"/>
        </a:p>
      </dgm:t>
    </dgm:pt>
    <dgm:pt modelId="{F5A184DB-AF89-4C39-99B1-54038F099208}" type="sibTrans" cxnId="{A47BA210-98F5-42EA-9A16-532AB3DDACFD}">
      <dgm:prSet/>
      <dgm:spPr/>
      <dgm:t>
        <a:bodyPr/>
        <a:lstStyle/>
        <a:p>
          <a:endParaRPr lang="ru-RU"/>
        </a:p>
      </dgm:t>
    </dgm:pt>
    <dgm:pt modelId="{B5A1E1B6-F0E5-45AA-938D-9338314810F4}">
      <dgm:prSet custT="1"/>
      <dgm:spPr/>
      <dgm:t>
        <a:bodyPr/>
        <a:lstStyle/>
        <a:p>
          <a:pPr algn="r"/>
          <a:r>
            <a:rPr lang="uk-UA" sz="2000" dirty="0" smtClean="0"/>
            <a:t>Планують </a:t>
          </a:r>
          <a:r>
            <a:rPr lang="uk-UA" sz="2000" dirty="0"/>
            <a:t>стратегічно, </a:t>
          </a:r>
          <a:r>
            <a:rPr lang="uk-UA" sz="2000" dirty="0" smtClean="0"/>
            <a:t>визначають </a:t>
          </a:r>
          <a:r>
            <a:rPr lang="uk-UA" sz="2000" dirty="0"/>
            <a:t>пріоритети у своїх секторах</a:t>
          </a:r>
          <a:endParaRPr lang="ru-RU" sz="2000" dirty="0"/>
        </a:p>
      </dgm:t>
    </dgm:pt>
    <dgm:pt modelId="{BE669055-2CD8-43A9-A02D-5CD7A35AEF25}" type="parTrans" cxnId="{AFB39A2E-CC6F-46A3-AB2D-23B325A8CE62}">
      <dgm:prSet/>
      <dgm:spPr/>
      <dgm:t>
        <a:bodyPr/>
        <a:lstStyle/>
        <a:p>
          <a:endParaRPr lang="ru-RU"/>
        </a:p>
      </dgm:t>
    </dgm:pt>
    <dgm:pt modelId="{11125BEF-7D77-4348-866B-1DE9BA42FABD}" type="sibTrans" cxnId="{AFB39A2E-CC6F-46A3-AB2D-23B325A8CE62}">
      <dgm:prSet/>
      <dgm:spPr/>
      <dgm:t>
        <a:bodyPr/>
        <a:lstStyle/>
        <a:p>
          <a:endParaRPr lang="ru-RU"/>
        </a:p>
      </dgm:t>
    </dgm:pt>
    <dgm:pt modelId="{CBF9CFB2-DACD-4337-9E9A-BC41A8AD66AC}" type="pres">
      <dgm:prSet presAssocID="{27B2BED3-42F7-4DF5-95B4-A9C76FBF681B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5E07351-0EAA-4856-A7C2-FEED2457B74E}" type="pres">
      <dgm:prSet presAssocID="{FCA27B88-353C-4AC6-8691-C4C19C4FFB74}" presName="posSpace" presStyleCnt="0"/>
      <dgm:spPr/>
    </dgm:pt>
    <dgm:pt modelId="{A659D39E-4682-49CF-8417-A40F6B121283}" type="pres">
      <dgm:prSet presAssocID="{FCA27B88-353C-4AC6-8691-C4C19C4FFB74}" presName="vertFlow" presStyleCnt="0"/>
      <dgm:spPr/>
    </dgm:pt>
    <dgm:pt modelId="{96D4150C-85D1-4615-818E-7E3C98582C3B}" type="pres">
      <dgm:prSet presAssocID="{FCA27B88-353C-4AC6-8691-C4C19C4FFB74}" presName="topSpace" presStyleCnt="0"/>
      <dgm:spPr/>
    </dgm:pt>
    <dgm:pt modelId="{479A1AAA-8E62-469F-954F-B1A6B4464839}" type="pres">
      <dgm:prSet presAssocID="{FCA27B88-353C-4AC6-8691-C4C19C4FFB74}" presName="firstComp" presStyleCnt="0"/>
      <dgm:spPr/>
    </dgm:pt>
    <dgm:pt modelId="{68531069-D162-48D4-8C0E-69964F6C45ED}" type="pres">
      <dgm:prSet presAssocID="{FCA27B88-353C-4AC6-8691-C4C19C4FFB74}" presName="firstChild" presStyleLbl="bgAccFollowNode1" presStyleIdx="0" presStyleCnt="6" custScaleX="133458" custScaleY="116749" custLinFactNeighborX="14515" custLinFactNeighborY="88891"/>
      <dgm:spPr/>
      <dgm:t>
        <a:bodyPr/>
        <a:lstStyle/>
        <a:p>
          <a:endParaRPr lang="ru-RU"/>
        </a:p>
      </dgm:t>
    </dgm:pt>
    <dgm:pt modelId="{5385EAC9-9869-4857-9D29-5F8EC0BDBB02}" type="pres">
      <dgm:prSet presAssocID="{FCA27B88-353C-4AC6-8691-C4C19C4FFB74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E8F22-31E7-4BC9-9785-5556A33860AB}" type="pres">
      <dgm:prSet presAssocID="{DD4D6D20-C168-4EA9-A87F-AE6F22747887}" presName="comp" presStyleCnt="0"/>
      <dgm:spPr/>
    </dgm:pt>
    <dgm:pt modelId="{84DEAB7B-543E-4341-9C80-242808D0DE87}" type="pres">
      <dgm:prSet presAssocID="{DD4D6D20-C168-4EA9-A87F-AE6F22747887}" presName="child" presStyleLbl="bgAccFollowNode1" presStyleIdx="1" presStyleCnt="6" custScaleX="115757" custLinFactY="-36084" custLinFactNeighborX="22770" custLinFactNeighborY="-100000"/>
      <dgm:spPr/>
      <dgm:t>
        <a:bodyPr/>
        <a:lstStyle/>
        <a:p>
          <a:endParaRPr lang="ru-RU"/>
        </a:p>
      </dgm:t>
    </dgm:pt>
    <dgm:pt modelId="{404263F3-075F-4BB8-8E14-7E7625B9241A}" type="pres">
      <dgm:prSet presAssocID="{DD4D6D20-C168-4EA9-A87F-AE6F22747887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722815-366E-4991-BFEC-22230C443745}" type="pres">
      <dgm:prSet presAssocID="{52DC7770-DE42-41A8-A616-E6A99005F354}" presName="comp" presStyleCnt="0"/>
      <dgm:spPr/>
    </dgm:pt>
    <dgm:pt modelId="{DCBA17C1-CA26-4624-B2D4-4435637F4F88}" type="pres">
      <dgm:prSet presAssocID="{52DC7770-DE42-41A8-A616-E6A99005F354}" presName="child" presStyleLbl="bgAccFollowNode1" presStyleIdx="2" presStyleCnt="6" custScaleX="136475" custScaleY="135235" custLinFactNeighborX="10457" custLinFactNeighborY="2625"/>
      <dgm:spPr/>
      <dgm:t>
        <a:bodyPr/>
        <a:lstStyle/>
        <a:p>
          <a:endParaRPr lang="ru-RU"/>
        </a:p>
      </dgm:t>
    </dgm:pt>
    <dgm:pt modelId="{D24E46BC-1494-4E7A-9763-7D3CE5AE74E2}" type="pres">
      <dgm:prSet presAssocID="{52DC7770-DE42-41A8-A616-E6A99005F354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2EAE46-4ACF-4381-93D2-15463503F224}" type="pres">
      <dgm:prSet presAssocID="{FCA27B88-353C-4AC6-8691-C4C19C4FFB74}" presName="negSpace" presStyleCnt="0"/>
      <dgm:spPr/>
    </dgm:pt>
    <dgm:pt modelId="{BC497C40-B5EF-42BD-941D-7067D2C82C4D}" type="pres">
      <dgm:prSet presAssocID="{FCA27B88-353C-4AC6-8691-C4C19C4FFB74}" presName="circle" presStyleLbl="node1" presStyleIdx="0" presStyleCnt="2" custScaleX="178630" custScaleY="167293" custLinFactX="-3868" custLinFactNeighborX="-100000" custLinFactNeighborY="-160"/>
      <dgm:spPr/>
      <dgm:t>
        <a:bodyPr/>
        <a:lstStyle/>
        <a:p>
          <a:endParaRPr lang="ru-RU"/>
        </a:p>
      </dgm:t>
    </dgm:pt>
    <dgm:pt modelId="{4FE7FC29-AD31-4BF6-A985-BE55B6DAA85C}" type="pres">
      <dgm:prSet presAssocID="{C61B6F02-92D1-4CE0-84EB-1A94FBA64B7D}" presName="transSpace" presStyleCnt="0"/>
      <dgm:spPr/>
    </dgm:pt>
    <dgm:pt modelId="{6A4EB2BA-4E10-4185-A7E9-1A0289E45696}" type="pres">
      <dgm:prSet presAssocID="{C1404DD4-E90F-40FB-8815-742B4022F105}" presName="posSpace" presStyleCnt="0"/>
      <dgm:spPr/>
    </dgm:pt>
    <dgm:pt modelId="{F73C7CF2-0DB1-4954-9D8E-EDCCCDA3CFC7}" type="pres">
      <dgm:prSet presAssocID="{C1404DD4-E90F-40FB-8815-742B4022F105}" presName="vertFlow" presStyleCnt="0"/>
      <dgm:spPr/>
    </dgm:pt>
    <dgm:pt modelId="{5D0D3751-B6BA-40DD-A956-B988218C5017}" type="pres">
      <dgm:prSet presAssocID="{C1404DD4-E90F-40FB-8815-742B4022F105}" presName="topSpace" presStyleCnt="0"/>
      <dgm:spPr/>
    </dgm:pt>
    <dgm:pt modelId="{4C7AAE63-A3FE-43DA-B191-67C3E58867CB}" type="pres">
      <dgm:prSet presAssocID="{C1404DD4-E90F-40FB-8815-742B4022F105}" presName="firstComp" presStyleCnt="0"/>
      <dgm:spPr/>
    </dgm:pt>
    <dgm:pt modelId="{A2005C2D-1262-4352-B4C2-495E5420C4F0}" type="pres">
      <dgm:prSet presAssocID="{C1404DD4-E90F-40FB-8815-742B4022F105}" presName="firstChild" presStyleLbl="bgAccFollowNode1" presStyleIdx="3" presStyleCnt="6" custLinFactNeighborX="41929" custLinFactNeighborY="-17115"/>
      <dgm:spPr/>
      <dgm:t>
        <a:bodyPr/>
        <a:lstStyle/>
        <a:p>
          <a:endParaRPr lang="ru-RU"/>
        </a:p>
      </dgm:t>
    </dgm:pt>
    <dgm:pt modelId="{D434C403-6390-4820-AC7C-91BAB2238F33}" type="pres">
      <dgm:prSet presAssocID="{C1404DD4-E90F-40FB-8815-742B4022F105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92230-86EC-4F38-817A-0B1E66C46D21}" type="pres">
      <dgm:prSet presAssocID="{BD0320AD-3D9B-46A2-97E9-E2F7390A4126}" presName="comp" presStyleCnt="0"/>
      <dgm:spPr/>
    </dgm:pt>
    <dgm:pt modelId="{B25AB29B-9E92-4DB8-84F7-D93C439E5BA9}" type="pres">
      <dgm:prSet presAssocID="{BD0320AD-3D9B-46A2-97E9-E2F7390A4126}" presName="child" presStyleLbl="bgAccFollowNode1" presStyleIdx="4" presStyleCnt="6" custScaleX="136554" custScaleY="134644" custLinFactY="18684" custLinFactNeighborX="46202" custLinFactNeighborY="100000"/>
      <dgm:spPr/>
      <dgm:t>
        <a:bodyPr/>
        <a:lstStyle/>
        <a:p>
          <a:endParaRPr lang="ru-RU"/>
        </a:p>
      </dgm:t>
    </dgm:pt>
    <dgm:pt modelId="{872DC91F-CDCB-451F-A6AF-4DF6D3826338}" type="pres">
      <dgm:prSet presAssocID="{BD0320AD-3D9B-46A2-97E9-E2F7390A4126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A0A2F-5603-4A35-A87F-7F65CAFFF6BF}" type="pres">
      <dgm:prSet presAssocID="{B5A1E1B6-F0E5-45AA-938D-9338314810F4}" presName="comp" presStyleCnt="0"/>
      <dgm:spPr/>
    </dgm:pt>
    <dgm:pt modelId="{453799FD-8980-434D-A7AD-21F36A1B27BD}" type="pres">
      <dgm:prSet presAssocID="{B5A1E1B6-F0E5-45AA-938D-9338314810F4}" presName="child" presStyleLbl="bgAccFollowNode1" presStyleIdx="5" presStyleCnt="6" custScaleX="131280" custScaleY="116084" custLinFactY="-38908" custLinFactNeighborX="28587" custLinFactNeighborY="-100000"/>
      <dgm:spPr/>
      <dgm:t>
        <a:bodyPr/>
        <a:lstStyle/>
        <a:p>
          <a:endParaRPr lang="ru-RU"/>
        </a:p>
      </dgm:t>
    </dgm:pt>
    <dgm:pt modelId="{4C393D1B-761E-4C9E-A287-8D262E0C8AEC}" type="pres">
      <dgm:prSet presAssocID="{B5A1E1B6-F0E5-45AA-938D-9338314810F4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6A8AEC-084F-4EBB-9F42-CA4A446E6F87}" type="pres">
      <dgm:prSet presAssocID="{C1404DD4-E90F-40FB-8815-742B4022F105}" presName="negSpace" presStyleCnt="0"/>
      <dgm:spPr/>
    </dgm:pt>
    <dgm:pt modelId="{5566F1B3-D073-463A-8DC8-5841213013D0}" type="pres">
      <dgm:prSet presAssocID="{C1404DD4-E90F-40FB-8815-742B4022F105}" presName="circle" presStyleLbl="node1" presStyleIdx="1" presStyleCnt="2" custScaleX="182344" custScaleY="162850" custLinFactNeighborX="-53952" custLinFactNeighborY="-598"/>
      <dgm:spPr/>
      <dgm:t>
        <a:bodyPr/>
        <a:lstStyle/>
        <a:p>
          <a:endParaRPr lang="ru-RU"/>
        </a:p>
      </dgm:t>
    </dgm:pt>
  </dgm:ptLst>
  <dgm:cxnLst>
    <dgm:cxn modelId="{23ABDA55-7FCA-48AE-8B76-CA4761279345}" srcId="{FCA27B88-353C-4AC6-8691-C4C19C4FFB74}" destId="{1E3DAD1E-F234-49B2-9A3F-B53ECAD3BA0E}" srcOrd="0" destOrd="0" parTransId="{8BA7B936-64BE-402A-9F5F-7C36FD910D87}" sibTransId="{B3D7C8CB-5CCB-4C3D-9082-06C9B76555E3}"/>
    <dgm:cxn modelId="{21B08F95-3B4F-4A76-8CCF-C75CDF7EA1CD}" type="presOf" srcId="{27B2BED3-42F7-4DF5-95B4-A9C76FBF681B}" destId="{CBF9CFB2-DACD-4337-9E9A-BC41A8AD66AC}" srcOrd="0" destOrd="0" presId="urn:microsoft.com/office/officeart/2005/8/layout/hList9"/>
    <dgm:cxn modelId="{A7DC8B0F-A71A-4414-B945-E9D93CD0AAFA}" type="presOf" srcId="{1E3DAD1E-F234-49B2-9A3F-B53ECAD3BA0E}" destId="{68531069-D162-48D4-8C0E-69964F6C45ED}" srcOrd="0" destOrd="0" presId="urn:microsoft.com/office/officeart/2005/8/layout/hList9"/>
    <dgm:cxn modelId="{032B43E8-1361-40E6-BAD8-D66A0FBFAF41}" type="presOf" srcId="{DD4D6D20-C168-4EA9-A87F-AE6F22747887}" destId="{404263F3-075F-4BB8-8E14-7E7625B9241A}" srcOrd="1" destOrd="0" presId="urn:microsoft.com/office/officeart/2005/8/layout/hList9"/>
    <dgm:cxn modelId="{8673A5CF-735C-49C5-B034-E4AA7A58C9C2}" type="presOf" srcId="{FCA27B88-353C-4AC6-8691-C4C19C4FFB74}" destId="{BC497C40-B5EF-42BD-941D-7067D2C82C4D}" srcOrd="0" destOrd="0" presId="urn:microsoft.com/office/officeart/2005/8/layout/hList9"/>
    <dgm:cxn modelId="{CE182837-6012-4B88-90E8-87F6B8579A65}" type="presOf" srcId="{B5A1E1B6-F0E5-45AA-938D-9338314810F4}" destId="{453799FD-8980-434D-A7AD-21F36A1B27BD}" srcOrd="0" destOrd="0" presId="urn:microsoft.com/office/officeart/2005/8/layout/hList9"/>
    <dgm:cxn modelId="{05926BA0-FDCB-415E-AC19-E981BC62E8F6}" type="presOf" srcId="{C1404DD4-E90F-40FB-8815-742B4022F105}" destId="{5566F1B3-D073-463A-8DC8-5841213013D0}" srcOrd="0" destOrd="0" presId="urn:microsoft.com/office/officeart/2005/8/layout/hList9"/>
    <dgm:cxn modelId="{F4074EF6-C5D8-4440-84BF-ABAD2A8318F1}" type="presOf" srcId="{B5A1E1B6-F0E5-45AA-938D-9338314810F4}" destId="{4C393D1B-761E-4C9E-A287-8D262E0C8AEC}" srcOrd="1" destOrd="0" presId="urn:microsoft.com/office/officeart/2005/8/layout/hList9"/>
    <dgm:cxn modelId="{19A0FF38-7475-406F-8F4A-6AC926000FD4}" srcId="{C1404DD4-E90F-40FB-8815-742B4022F105}" destId="{03BF7900-42D1-4647-B38E-B0BA91BEC625}" srcOrd="0" destOrd="0" parTransId="{35EF569D-01D1-4E8D-950F-4F225DAC47E8}" sibTransId="{22229288-086B-496A-8F25-EEB7F0EC2214}"/>
    <dgm:cxn modelId="{68EC1FC1-16B5-4A60-B75F-B9E304FA8984}" type="presOf" srcId="{52DC7770-DE42-41A8-A616-E6A99005F354}" destId="{D24E46BC-1494-4E7A-9763-7D3CE5AE74E2}" srcOrd="1" destOrd="0" presId="urn:microsoft.com/office/officeart/2005/8/layout/hList9"/>
    <dgm:cxn modelId="{6730B881-E670-4888-8087-4CCD79CCD0BE}" type="presOf" srcId="{52DC7770-DE42-41A8-A616-E6A99005F354}" destId="{DCBA17C1-CA26-4624-B2D4-4435637F4F88}" srcOrd="0" destOrd="0" presId="urn:microsoft.com/office/officeart/2005/8/layout/hList9"/>
    <dgm:cxn modelId="{AFB39A2E-CC6F-46A3-AB2D-23B325A8CE62}" srcId="{C1404DD4-E90F-40FB-8815-742B4022F105}" destId="{B5A1E1B6-F0E5-45AA-938D-9338314810F4}" srcOrd="2" destOrd="0" parTransId="{BE669055-2CD8-43A9-A02D-5CD7A35AEF25}" sibTransId="{11125BEF-7D77-4348-866B-1DE9BA42FABD}"/>
    <dgm:cxn modelId="{DCCF3804-AE5A-4581-BFB1-A30C9C1A7C15}" srcId="{27B2BED3-42F7-4DF5-95B4-A9C76FBF681B}" destId="{C1404DD4-E90F-40FB-8815-742B4022F105}" srcOrd="1" destOrd="0" parTransId="{FEC7E5C7-1545-4F13-B310-C8C0301A787F}" sibTransId="{DAE2D0A5-12C5-489D-AAAB-D77AE9E4123A}"/>
    <dgm:cxn modelId="{A47BA210-98F5-42EA-9A16-532AB3DDACFD}" srcId="{FCA27B88-353C-4AC6-8691-C4C19C4FFB74}" destId="{DD4D6D20-C168-4EA9-A87F-AE6F22747887}" srcOrd="1" destOrd="0" parTransId="{6BEC8204-A3EE-4224-B3F4-108305B50C01}" sibTransId="{F5A184DB-AF89-4C39-99B1-54038F099208}"/>
    <dgm:cxn modelId="{6C96E325-4B65-4788-96DD-7DB342172585}" srcId="{27B2BED3-42F7-4DF5-95B4-A9C76FBF681B}" destId="{FCA27B88-353C-4AC6-8691-C4C19C4FFB74}" srcOrd="0" destOrd="0" parTransId="{1014D9D7-A26D-4F7C-9D33-461B710DD3E9}" sibTransId="{C61B6F02-92D1-4CE0-84EB-1A94FBA64B7D}"/>
    <dgm:cxn modelId="{D5739952-094D-4FCA-BCCE-1567B4434724}" type="presOf" srcId="{BD0320AD-3D9B-46A2-97E9-E2F7390A4126}" destId="{B25AB29B-9E92-4DB8-84F7-D93C439E5BA9}" srcOrd="0" destOrd="0" presId="urn:microsoft.com/office/officeart/2005/8/layout/hList9"/>
    <dgm:cxn modelId="{D19DCA8E-810E-41D7-8D97-C1B4B47D4288}" srcId="{C1404DD4-E90F-40FB-8815-742B4022F105}" destId="{BD0320AD-3D9B-46A2-97E9-E2F7390A4126}" srcOrd="1" destOrd="0" parTransId="{71DE0509-C372-40AC-A212-212B04B25BD8}" sibTransId="{F3C248B1-7623-40C3-8F81-6D6229310606}"/>
    <dgm:cxn modelId="{44B96CD6-10C3-4B3E-B019-78E00AC7487E}" type="presOf" srcId="{1E3DAD1E-F234-49B2-9A3F-B53ECAD3BA0E}" destId="{5385EAC9-9869-4857-9D29-5F8EC0BDBB02}" srcOrd="1" destOrd="0" presId="urn:microsoft.com/office/officeart/2005/8/layout/hList9"/>
    <dgm:cxn modelId="{5A5D421E-7812-4739-ADEB-EFFFBDD142DD}" type="presOf" srcId="{03BF7900-42D1-4647-B38E-B0BA91BEC625}" destId="{A2005C2D-1262-4352-B4C2-495E5420C4F0}" srcOrd="0" destOrd="0" presId="urn:microsoft.com/office/officeart/2005/8/layout/hList9"/>
    <dgm:cxn modelId="{CF829B62-A3D3-4B1F-8AC1-4E5B6E05B19A}" type="presOf" srcId="{DD4D6D20-C168-4EA9-A87F-AE6F22747887}" destId="{84DEAB7B-543E-4341-9C80-242808D0DE87}" srcOrd="0" destOrd="0" presId="urn:microsoft.com/office/officeart/2005/8/layout/hList9"/>
    <dgm:cxn modelId="{CE04AC16-BED8-4356-B547-12ABF61C5DE2}" type="presOf" srcId="{03BF7900-42D1-4647-B38E-B0BA91BEC625}" destId="{D434C403-6390-4820-AC7C-91BAB2238F33}" srcOrd="1" destOrd="0" presId="urn:microsoft.com/office/officeart/2005/8/layout/hList9"/>
    <dgm:cxn modelId="{0ABB3728-2DB7-486B-A850-B0A0E818F6AC}" type="presOf" srcId="{BD0320AD-3D9B-46A2-97E9-E2F7390A4126}" destId="{872DC91F-CDCB-451F-A6AF-4DF6D3826338}" srcOrd="1" destOrd="0" presId="urn:microsoft.com/office/officeart/2005/8/layout/hList9"/>
    <dgm:cxn modelId="{24FE2210-D99A-4C7A-B351-B0F38B2E442F}" srcId="{FCA27B88-353C-4AC6-8691-C4C19C4FFB74}" destId="{52DC7770-DE42-41A8-A616-E6A99005F354}" srcOrd="2" destOrd="0" parTransId="{C71F6955-E38C-437D-9CFF-1E322B4EB416}" sibTransId="{8BC971D6-0458-4FD5-A949-CB07E511B468}"/>
    <dgm:cxn modelId="{F8A19D8E-1798-45C3-A5DF-2C9DC285E401}" type="presParOf" srcId="{CBF9CFB2-DACD-4337-9E9A-BC41A8AD66AC}" destId="{E5E07351-0EAA-4856-A7C2-FEED2457B74E}" srcOrd="0" destOrd="0" presId="urn:microsoft.com/office/officeart/2005/8/layout/hList9"/>
    <dgm:cxn modelId="{66759863-4F72-40EE-A1A1-EDF9D69B4838}" type="presParOf" srcId="{CBF9CFB2-DACD-4337-9E9A-BC41A8AD66AC}" destId="{A659D39E-4682-49CF-8417-A40F6B121283}" srcOrd="1" destOrd="0" presId="urn:microsoft.com/office/officeart/2005/8/layout/hList9"/>
    <dgm:cxn modelId="{4341CAD2-87D0-471A-A5CA-EFF8443ED1FC}" type="presParOf" srcId="{A659D39E-4682-49CF-8417-A40F6B121283}" destId="{96D4150C-85D1-4615-818E-7E3C98582C3B}" srcOrd="0" destOrd="0" presId="urn:microsoft.com/office/officeart/2005/8/layout/hList9"/>
    <dgm:cxn modelId="{F6741AF1-304C-444C-821E-2D58D1145ED4}" type="presParOf" srcId="{A659D39E-4682-49CF-8417-A40F6B121283}" destId="{479A1AAA-8E62-469F-954F-B1A6B4464839}" srcOrd="1" destOrd="0" presId="urn:microsoft.com/office/officeart/2005/8/layout/hList9"/>
    <dgm:cxn modelId="{0F23E2EE-D342-4C2F-A6FF-438A67490975}" type="presParOf" srcId="{479A1AAA-8E62-469F-954F-B1A6B4464839}" destId="{68531069-D162-48D4-8C0E-69964F6C45ED}" srcOrd="0" destOrd="0" presId="urn:microsoft.com/office/officeart/2005/8/layout/hList9"/>
    <dgm:cxn modelId="{3F6BD41E-19C8-4719-AB3F-BAC423DB211E}" type="presParOf" srcId="{479A1AAA-8E62-469F-954F-B1A6B4464839}" destId="{5385EAC9-9869-4857-9D29-5F8EC0BDBB02}" srcOrd="1" destOrd="0" presId="urn:microsoft.com/office/officeart/2005/8/layout/hList9"/>
    <dgm:cxn modelId="{DF23AE98-F81A-4AB7-9F20-A9D40C22173B}" type="presParOf" srcId="{A659D39E-4682-49CF-8417-A40F6B121283}" destId="{37EE8F22-31E7-4BC9-9785-5556A33860AB}" srcOrd="2" destOrd="0" presId="urn:microsoft.com/office/officeart/2005/8/layout/hList9"/>
    <dgm:cxn modelId="{D06F4A67-1740-4282-BEAA-CB2B08552944}" type="presParOf" srcId="{37EE8F22-31E7-4BC9-9785-5556A33860AB}" destId="{84DEAB7B-543E-4341-9C80-242808D0DE87}" srcOrd="0" destOrd="0" presId="urn:microsoft.com/office/officeart/2005/8/layout/hList9"/>
    <dgm:cxn modelId="{D4E739E2-1000-4747-A839-580F658395FE}" type="presParOf" srcId="{37EE8F22-31E7-4BC9-9785-5556A33860AB}" destId="{404263F3-075F-4BB8-8E14-7E7625B9241A}" srcOrd="1" destOrd="0" presId="urn:microsoft.com/office/officeart/2005/8/layout/hList9"/>
    <dgm:cxn modelId="{35886B9F-C296-4DDB-8A43-52BA879720F1}" type="presParOf" srcId="{A659D39E-4682-49CF-8417-A40F6B121283}" destId="{55722815-366E-4991-BFEC-22230C443745}" srcOrd="3" destOrd="0" presId="urn:microsoft.com/office/officeart/2005/8/layout/hList9"/>
    <dgm:cxn modelId="{AF01DDB3-2B40-425C-BF17-7CFA934D1592}" type="presParOf" srcId="{55722815-366E-4991-BFEC-22230C443745}" destId="{DCBA17C1-CA26-4624-B2D4-4435637F4F88}" srcOrd="0" destOrd="0" presId="urn:microsoft.com/office/officeart/2005/8/layout/hList9"/>
    <dgm:cxn modelId="{4C59C93A-A374-4BBA-8181-6DD50B27950C}" type="presParOf" srcId="{55722815-366E-4991-BFEC-22230C443745}" destId="{D24E46BC-1494-4E7A-9763-7D3CE5AE74E2}" srcOrd="1" destOrd="0" presId="urn:microsoft.com/office/officeart/2005/8/layout/hList9"/>
    <dgm:cxn modelId="{67E91B67-7651-40D5-BFC1-58E3025DFEFF}" type="presParOf" srcId="{CBF9CFB2-DACD-4337-9E9A-BC41A8AD66AC}" destId="{EC2EAE46-4ACF-4381-93D2-15463503F224}" srcOrd="2" destOrd="0" presId="urn:microsoft.com/office/officeart/2005/8/layout/hList9"/>
    <dgm:cxn modelId="{E827B483-ECAA-43E0-9ABF-CB7C9329DD0F}" type="presParOf" srcId="{CBF9CFB2-DACD-4337-9E9A-BC41A8AD66AC}" destId="{BC497C40-B5EF-42BD-941D-7067D2C82C4D}" srcOrd="3" destOrd="0" presId="urn:microsoft.com/office/officeart/2005/8/layout/hList9"/>
    <dgm:cxn modelId="{9C925435-AAF1-4307-BD0F-860C934491AD}" type="presParOf" srcId="{CBF9CFB2-DACD-4337-9E9A-BC41A8AD66AC}" destId="{4FE7FC29-AD31-4BF6-A985-BE55B6DAA85C}" srcOrd="4" destOrd="0" presId="urn:microsoft.com/office/officeart/2005/8/layout/hList9"/>
    <dgm:cxn modelId="{DD86A505-CA53-44DD-8747-DF97D2AC00CC}" type="presParOf" srcId="{CBF9CFB2-DACD-4337-9E9A-BC41A8AD66AC}" destId="{6A4EB2BA-4E10-4185-A7E9-1A0289E45696}" srcOrd="5" destOrd="0" presId="urn:microsoft.com/office/officeart/2005/8/layout/hList9"/>
    <dgm:cxn modelId="{639F5AC9-C7A6-4C1E-AA20-314B5128FFE0}" type="presParOf" srcId="{CBF9CFB2-DACD-4337-9E9A-BC41A8AD66AC}" destId="{F73C7CF2-0DB1-4954-9D8E-EDCCCDA3CFC7}" srcOrd="6" destOrd="0" presId="urn:microsoft.com/office/officeart/2005/8/layout/hList9"/>
    <dgm:cxn modelId="{2D0632E8-EBDE-4ED6-AC7B-6A2FB059E3E9}" type="presParOf" srcId="{F73C7CF2-0DB1-4954-9D8E-EDCCCDA3CFC7}" destId="{5D0D3751-B6BA-40DD-A956-B988218C5017}" srcOrd="0" destOrd="0" presId="urn:microsoft.com/office/officeart/2005/8/layout/hList9"/>
    <dgm:cxn modelId="{E6842A84-E2A1-44CF-9067-371417B99D23}" type="presParOf" srcId="{F73C7CF2-0DB1-4954-9D8E-EDCCCDA3CFC7}" destId="{4C7AAE63-A3FE-43DA-B191-67C3E58867CB}" srcOrd="1" destOrd="0" presId="urn:microsoft.com/office/officeart/2005/8/layout/hList9"/>
    <dgm:cxn modelId="{8702F458-8ABC-4EE7-8DA4-DF0B5D5F3425}" type="presParOf" srcId="{4C7AAE63-A3FE-43DA-B191-67C3E58867CB}" destId="{A2005C2D-1262-4352-B4C2-495E5420C4F0}" srcOrd="0" destOrd="0" presId="urn:microsoft.com/office/officeart/2005/8/layout/hList9"/>
    <dgm:cxn modelId="{6097FDAE-FD36-4834-9CFF-F09E5D2A974A}" type="presParOf" srcId="{4C7AAE63-A3FE-43DA-B191-67C3E58867CB}" destId="{D434C403-6390-4820-AC7C-91BAB2238F33}" srcOrd="1" destOrd="0" presId="urn:microsoft.com/office/officeart/2005/8/layout/hList9"/>
    <dgm:cxn modelId="{5AD6C98B-8DC0-4B1B-A13A-5E8F1427D401}" type="presParOf" srcId="{F73C7CF2-0DB1-4954-9D8E-EDCCCDA3CFC7}" destId="{51E92230-86EC-4F38-817A-0B1E66C46D21}" srcOrd="2" destOrd="0" presId="urn:microsoft.com/office/officeart/2005/8/layout/hList9"/>
    <dgm:cxn modelId="{C7E39091-3AFE-43BE-B913-0D187C081151}" type="presParOf" srcId="{51E92230-86EC-4F38-817A-0B1E66C46D21}" destId="{B25AB29B-9E92-4DB8-84F7-D93C439E5BA9}" srcOrd="0" destOrd="0" presId="urn:microsoft.com/office/officeart/2005/8/layout/hList9"/>
    <dgm:cxn modelId="{3B24825F-7658-4C5D-B528-6A287AC11D48}" type="presParOf" srcId="{51E92230-86EC-4F38-817A-0B1E66C46D21}" destId="{872DC91F-CDCB-451F-A6AF-4DF6D3826338}" srcOrd="1" destOrd="0" presId="urn:microsoft.com/office/officeart/2005/8/layout/hList9"/>
    <dgm:cxn modelId="{5BDACB76-E2E4-4C43-871C-7B3E21481757}" type="presParOf" srcId="{F73C7CF2-0DB1-4954-9D8E-EDCCCDA3CFC7}" destId="{771A0A2F-5603-4A35-A87F-7F65CAFFF6BF}" srcOrd="3" destOrd="0" presId="urn:microsoft.com/office/officeart/2005/8/layout/hList9"/>
    <dgm:cxn modelId="{2F496AEF-3CC4-4003-BF4F-40145EE2B68E}" type="presParOf" srcId="{771A0A2F-5603-4A35-A87F-7F65CAFFF6BF}" destId="{453799FD-8980-434D-A7AD-21F36A1B27BD}" srcOrd="0" destOrd="0" presId="urn:microsoft.com/office/officeart/2005/8/layout/hList9"/>
    <dgm:cxn modelId="{4A770AB1-2A8B-4DDA-9430-C574F24539F4}" type="presParOf" srcId="{771A0A2F-5603-4A35-A87F-7F65CAFFF6BF}" destId="{4C393D1B-761E-4C9E-A287-8D262E0C8AEC}" srcOrd="1" destOrd="0" presId="urn:microsoft.com/office/officeart/2005/8/layout/hList9"/>
    <dgm:cxn modelId="{69A3BFF4-F27A-4589-90D4-D6909E09A65A}" type="presParOf" srcId="{CBF9CFB2-DACD-4337-9E9A-BC41A8AD66AC}" destId="{0B6A8AEC-084F-4EBB-9F42-CA4A446E6F87}" srcOrd="7" destOrd="0" presId="urn:microsoft.com/office/officeart/2005/8/layout/hList9"/>
    <dgm:cxn modelId="{BEC6C789-FACE-4761-B9A8-C51C46F87964}" type="presParOf" srcId="{CBF9CFB2-DACD-4337-9E9A-BC41A8AD66AC}" destId="{5566F1B3-D073-463A-8DC8-5841213013D0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F70602-8504-446F-B7CE-FFFDB001849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F9DD56-EB2E-4748-9707-5AF505BDF691}">
      <dgm:prSet phldrT="[Текст]" custT="1"/>
      <dgm:spPr>
        <a:xfrm>
          <a:off x="4314399" y="1086050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000" b="1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ГРК </a:t>
          </a: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Розробляє та Надає пропозиції до Прогнозу </a:t>
          </a:r>
        </a:p>
        <a:p>
          <a:r>
            <a:rPr lang="uk-UA" sz="2000" b="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20 липня</a:t>
          </a:r>
        </a:p>
        <a:p>
          <a:endParaRPr lang="uk-UA" sz="1100" b="1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765836C-3623-4D64-A7F7-3DB0445F8F35}" type="parTrans" cxnId="{5430B6ED-C038-4D91-86D3-8C2FE0D57ECA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85230706-02E3-4CA3-9D8E-D94F02149607}" type="sibTrans" cxnId="{5430B6ED-C038-4D91-86D3-8C2FE0D57ECA}">
      <dgm:prSet custT="1"/>
      <dgm:spPr>
        <a:xfrm rot="4699059">
          <a:off x="5048567" y="2589389"/>
          <a:ext cx="377850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1C0D532C-4C98-424F-96B7-AFF8B24632CC}">
      <dgm:prSet phldrT="[Текст]" custT="1"/>
      <dgm:spPr>
        <a:xfrm>
          <a:off x="4746055" y="3173677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000" b="1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МФО</a:t>
          </a: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Включає пропозицій ГРК до Прогнозу</a:t>
          </a:r>
          <a:r>
            <a:rPr lang="ru-RU" sz="2000" b="1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Формує Прогноз місцевого бюджету – </a:t>
          </a:r>
        </a:p>
        <a:p>
          <a:r>
            <a:rPr lang="uk-UA" sz="2000" b="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15 серпня</a:t>
          </a:r>
          <a:endParaRPr lang="ru-RU" sz="2000" b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A558FE09-B3AD-44E7-9E51-7689D74F32C8}" type="parTrans" cxnId="{ECA9147E-521D-4C8E-BBFB-C4AC6F9648AE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B7E4B4AA-9273-4BA7-BE7F-F696F54C665A}" type="sibTrans" cxnId="{ECA9147E-521D-4C8E-BBFB-C4AC6F9648AE}">
      <dgm:prSet custT="1"/>
      <dgm:spPr>
        <a:xfrm rot="7670941">
          <a:off x="4639459" y="4463039"/>
          <a:ext cx="358678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75138327-9DC6-43F0-9C21-F1CF4302F24D}">
      <dgm:prSet phldrT="[Текст]" custT="1"/>
      <dgm:spPr>
        <a:xfrm>
          <a:off x="1329945" y="4828437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Виконком </a:t>
          </a:r>
          <a:endParaRPr lang="ru-RU" sz="2000" b="1" dirty="0">
            <a:solidFill>
              <a:srgbClr val="057792"/>
            </a:solidFill>
            <a:latin typeface="+mj-lt"/>
            <a:ea typeface="+mn-ea"/>
            <a:cs typeface="+mn-cs"/>
          </a:endParaRP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Схвалює Прогноз місцевого </a:t>
          </a:r>
          <a:r>
            <a:rPr lang="ru-RU" sz="2000" b="1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бюджету-</a:t>
          </a:r>
          <a:r>
            <a:rPr lang="ru-RU" sz="2000" b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1 вересня </a:t>
          </a:r>
        </a:p>
        <a:p>
          <a:r>
            <a:rPr lang="uk-UA" sz="2000" b="1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Подає місцевій раді </a:t>
          </a:r>
        </a:p>
        <a:p>
          <a:r>
            <a:rPr lang="uk-UA" sz="2000" b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У 5 денний трок</a:t>
          </a:r>
          <a:endParaRPr lang="ru-RU" sz="2000" b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12E514C6-E1EB-4821-92C6-C38F14363340}" type="parTrans" cxnId="{BC62AEE8-F595-4C9B-84B4-2725028E9FA2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0D353630-5679-4E97-ABAC-91AED953054F}" type="sibTrans" cxnId="{BC62AEE8-F595-4C9B-84B4-2725028E9FA2}">
      <dgm:prSet custT="1"/>
      <dgm:spPr>
        <a:xfrm rot="13885714">
          <a:off x="1193399" y="4474018"/>
          <a:ext cx="377051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C63DECEC-BB6D-4D19-813B-25C98FF1DD45}">
      <dgm:prSet phldrT="[Текст]" custT="1"/>
      <dgm:spPr>
        <a:xfrm>
          <a:off x="1738" y="3162918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Рада </a:t>
          </a:r>
          <a:endParaRPr lang="ru-RU" sz="2000" b="1" dirty="0">
            <a:solidFill>
              <a:srgbClr val="057792"/>
            </a:solidFill>
            <a:latin typeface="+mj-lt"/>
            <a:ea typeface="+mn-ea"/>
            <a:cs typeface="+mn-cs"/>
          </a:endParaRP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розглядає Прогноз у визначеному </a:t>
          </a:r>
          <a:r>
            <a:rPr lang="ru-RU" sz="2000" b="1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нею </a:t>
          </a:r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порядку</a:t>
          </a:r>
          <a:endParaRPr lang="ru-RU" sz="20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8F2E8A74-385C-4B9E-9C5B-A0DDFDB0AB21}" type="parTrans" cxnId="{D54C3E03-6022-471E-9C72-27F6B32BFB10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5FE6A681-DC81-4A10-95A8-3FF02463FCD8}" type="sibTrans" cxnId="{D54C3E03-6022-471E-9C72-27F6B32BFB10}">
      <dgm:prSet custT="1"/>
      <dgm:spPr>
        <a:xfrm rot="16971429">
          <a:off x="757284" y="2604885"/>
          <a:ext cx="377051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167E88B8-A925-4DA8-8346-E84CD037489F}">
      <dgm:prSet custT="1"/>
      <dgm:spPr>
        <a:xfrm>
          <a:off x="475770" y="1086050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vl="0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000" b="1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 МФО</a:t>
          </a:r>
          <a:r>
            <a:rPr lang="ru-RU" sz="2000" b="1" dirty="0" smtClean="0">
              <a:solidFill>
                <a:srgbClr val="057792"/>
              </a:solidFill>
              <a:latin typeface="Calibri"/>
              <a:ea typeface="+mn-ea"/>
              <a:cs typeface="+mn-cs"/>
            </a:rPr>
            <a:t> </a:t>
          </a:r>
          <a:endParaRPr lang="uk-UA" sz="2000" b="1" noProof="0" dirty="0" smtClean="0">
            <a:solidFill>
              <a:srgbClr val="057792"/>
            </a:solidFill>
            <a:latin typeface="+mj-lt"/>
            <a:ea typeface="+mn-ea"/>
            <a:cs typeface="+mn-cs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Визначає обсяги доходів та видатків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Розробляє Інструкції з підготовки пропозицій до Прогн</a:t>
          </a:r>
          <a:r>
            <a:rPr lang="ru-RU" sz="2000" b="1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озу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початку липня </a:t>
          </a:r>
        </a:p>
        <a:p>
          <a:pPr lvl="0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uk-UA" sz="1800" b="1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E0223F33-8723-46F9-AE2C-FE7ECB71A53E}" type="parTrans" cxnId="{D5355190-FD12-4D85-A8B3-62F63119BF52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613F842D-303C-43A4-A122-D9A4AECD8830}" type="sibTrans" cxnId="{D5355190-FD12-4D85-A8B3-62F63119BF52}">
      <dgm:prSet custT="1"/>
      <dgm:spPr>
        <a:xfrm rot="20190422">
          <a:off x="1972356" y="1126429"/>
          <a:ext cx="402461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C139F905-4D78-475A-8F8F-324D75FA56AB}" type="pres">
      <dgm:prSet presAssocID="{CDF70602-8504-446F-B7CE-FFFDB001849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E7A340-5B3C-4175-B458-C76A069043C3}" type="pres">
      <dgm:prSet presAssocID="{01F9DD56-EB2E-4748-9707-5AF505BDF691}" presName="node" presStyleLbl="node1" presStyleIdx="0" presStyleCnt="5" custScaleX="263363" custScaleY="162738" custRadScaleRad="106641" custRadScaleInc="20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CCDD3-EA17-45A8-B369-53C460064D17}" type="pres">
      <dgm:prSet presAssocID="{85230706-02E3-4CA3-9D8E-D94F02149607}" presName="sibTrans" presStyleLbl="sibTrans2D1" presStyleIdx="0" presStyleCnt="5" custScaleX="283353" custScaleY="120593" custLinFactX="28743" custLinFactNeighborX="100000" custLinFactNeighborY="-96304"/>
      <dgm:spPr/>
      <dgm:t>
        <a:bodyPr/>
        <a:lstStyle/>
        <a:p>
          <a:endParaRPr lang="ru-RU"/>
        </a:p>
      </dgm:t>
    </dgm:pt>
    <dgm:pt modelId="{0E152D72-5009-47D9-9A75-EBE55502B030}" type="pres">
      <dgm:prSet presAssocID="{85230706-02E3-4CA3-9D8E-D94F0214960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7C86593-1CD5-4692-A718-3C58159A99E1}" type="pres">
      <dgm:prSet presAssocID="{1C0D532C-4C98-424F-96B7-AFF8B24632CC}" presName="node" presStyleLbl="node1" presStyleIdx="1" presStyleCnt="5" custScaleX="306215" custScaleY="151195" custRadScaleRad="250141" custRadScaleInc="35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74745-197B-474A-8FF0-35F639DDD5BE}" type="pres">
      <dgm:prSet presAssocID="{B7E4B4AA-9273-4BA7-BE7F-F696F54C665A}" presName="sibTrans" presStyleLbl="sibTrans2D1" presStyleIdx="1" presStyleCnt="5" custScaleX="678247" custScaleY="103336" custLinFactX="163197" custLinFactNeighborX="200000" custLinFactNeighborY="83196"/>
      <dgm:spPr/>
      <dgm:t>
        <a:bodyPr/>
        <a:lstStyle/>
        <a:p>
          <a:endParaRPr lang="ru-RU"/>
        </a:p>
      </dgm:t>
    </dgm:pt>
    <dgm:pt modelId="{DF5EEF88-FE5B-4E01-AE01-C000BFB89858}" type="pres">
      <dgm:prSet presAssocID="{B7E4B4AA-9273-4BA7-BE7F-F696F54C665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3206F64-BD5E-4CAE-B609-185CC9AC5E94}" type="pres">
      <dgm:prSet presAssocID="{75138327-9DC6-43F0-9C21-F1CF4302F24D}" presName="node" presStyleLbl="node1" presStyleIdx="2" presStyleCnt="5" custScaleX="309156" custScaleY="185145" custRadScaleRad="51240" custRadScaleInc="56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C3BA1-3E16-4B7C-8A95-9A4272C327C9}" type="pres">
      <dgm:prSet presAssocID="{0D353630-5679-4E97-ABAC-91AED953054F}" presName="sibTrans" presStyleLbl="sibTrans2D1" presStyleIdx="2" presStyleCnt="5" custAng="667068" custFlipVert="1" custFlipHor="0" custScaleX="296293" custScaleY="111609" custLinFactNeighborX="37873" custLinFactNeighborY="82686"/>
      <dgm:spPr/>
      <dgm:t>
        <a:bodyPr/>
        <a:lstStyle/>
        <a:p>
          <a:endParaRPr lang="ru-RU"/>
        </a:p>
      </dgm:t>
    </dgm:pt>
    <dgm:pt modelId="{CC79C746-0811-4B0B-8B81-D9CE4A2C0435}" type="pres">
      <dgm:prSet presAssocID="{0D353630-5679-4E97-ABAC-91AED953054F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B2F0043B-55E3-41B2-B60E-8B267DB6B3CC}" type="pres">
      <dgm:prSet presAssocID="{C63DECEC-BB6D-4D19-813B-25C98FF1DD45}" presName="node" presStyleLbl="node1" presStyleIdx="3" presStyleCnt="5" custScaleX="245397" custScaleY="117789" custRadScaleRad="246733" custRadScaleInc="98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E0DAC-6C5A-405A-92FC-5638645F4955}" type="pres">
      <dgm:prSet presAssocID="{5FE6A681-DC81-4A10-95A8-3FF02463FCD8}" presName="sibTrans" presStyleLbl="sibTrans2D1" presStyleIdx="3" presStyleCnt="5" custFlipVert="0" custScaleX="8529" custScaleY="70807" custLinFactNeighborX="-56046" custLinFactNeighborY="-50935"/>
      <dgm:spPr/>
      <dgm:t>
        <a:bodyPr/>
        <a:lstStyle/>
        <a:p>
          <a:endParaRPr lang="ru-RU"/>
        </a:p>
      </dgm:t>
    </dgm:pt>
    <dgm:pt modelId="{B66FF8BF-9C1A-4262-9C6E-6F1DF153B6DC}" type="pres">
      <dgm:prSet presAssocID="{5FE6A681-DC81-4A10-95A8-3FF02463FCD8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66C3F5A-C90C-44E4-9C7F-7F8899B3AE53}" type="pres">
      <dgm:prSet presAssocID="{167E88B8-A925-4DA8-8346-E84CD037489F}" presName="node" presStyleLbl="node1" presStyleIdx="4" presStyleCnt="5" custScaleX="278097" custScaleY="171658" custRadScaleRad="238359" custRadScaleInc="10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82552-CCE6-4950-AF02-4FD864EA161F}" type="pres">
      <dgm:prSet presAssocID="{613F842D-303C-43A4-A122-D9A4AECD8830}" presName="sibTrans" presStyleLbl="sibTrans2D1" presStyleIdx="4" presStyleCnt="5" custAng="750083" custFlipVert="1" custFlipHor="0" custScaleX="569856" custScaleY="124362" custLinFactNeighborX="52015" custLinFactNeighborY="73346"/>
      <dgm:spPr/>
      <dgm:t>
        <a:bodyPr/>
        <a:lstStyle/>
        <a:p>
          <a:endParaRPr lang="ru-RU"/>
        </a:p>
      </dgm:t>
    </dgm:pt>
    <dgm:pt modelId="{14E3D419-8363-4B89-8060-77666EB9A0B6}" type="pres">
      <dgm:prSet presAssocID="{613F842D-303C-43A4-A122-D9A4AECD8830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20BFA34E-2E1D-42EE-8CED-2E9F259E7FA9}" type="presOf" srcId="{C63DECEC-BB6D-4D19-813B-25C98FF1DD45}" destId="{B2F0043B-55E3-41B2-B60E-8B267DB6B3CC}" srcOrd="0" destOrd="0" presId="urn:microsoft.com/office/officeart/2005/8/layout/cycle2"/>
    <dgm:cxn modelId="{2527EC38-60C1-4F52-8160-EBEF616D198F}" type="presOf" srcId="{0D353630-5679-4E97-ABAC-91AED953054F}" destId="{CC79C746-0811-4B0B-8B81-D9CE4A2C0435}" srcOrd="1" destOrd="0" presId="urn:microsoft.com/office/officeart/2005/8/layout/cycle2"/>
    <dgm:cxn modelId="{0C4683A8-C05D-4676-AA7F-7968B6712F5A}" type="presOf" srcId="{85230706-02E3-4CA3-9D8E-D94F02149607}" destId="{0E152D72-5009-47D9-9A75-EBE55502B030}" srcOrd="1" destOrd="0" presId="urn:microsoft.com/office/officeart/2005/8/layout/cycle2"/>
    <dgm:cxn modelId="{8E2E9E1B-A599-4965-B0B5-ED7612CA921E}" type="presOf" srcId="{01F9DD56-EB2E-4748-9707-5AF505BDF691}" destId="{D7E7A340-5B3C-4175-B458-C76A069043C3}" srcOrd="0" destOrd="0" presId="urn:microsoft.com/office/officeart/2005/8/layout/cycle2"/>
    <dgm:cxn modelId="{882D09C9-478B-40EF-9BFA-3B7B5EB07EF7}" type="presOf" srcId="{613F842D-303C-43A4-A122-D9A4AECD8830}" destId="{14E3D419-8363-4B89-8060-77666EB9A0B6}" srcOrd="1" destOrd="0" presId="urn:microsoft.com/office/officeart/2005/8/layout/cycle2"/>
    <dgm:cxn modelId="{D303DD18-CA6A-4A7D-A0EE-F66CAD4889E4}" type="presOf" srcId="{167E88B8-A925-4DA8-8346-E84CD037489F}" destId="{B66C3F5A-C90C-44E4-9C7F-7F8899B3AE53}" srcOrd="0" destOrd="0" presId="urn:microsoft.com/office/officeart/2005/8/layout/cycle2"/>
    <dgm:cxn modelId="{465859BA-EF72-45B9-ACD7-14B305E02536}" type="presOf" srcId="{75138327-9DC6-43F0-9C21-F1CF4302F24D}" destId="{13206F64-BD5E-4CAE-B609-185CC9AC5E94}" srcOrd="0" destOrd="0" presId="urn:microsoft.com/office/officeart/2005/8/layout/cycle2"/>
    <dgm:cxn modelId="{FAC5FA8B-3F0A-4E33-8D2C-B1B3AFE9ABC5}" type="presOf" srcId="{CDF70602-8504-446F-B7CE-FFFDB0018494}" destId="{C139F905-4D78-475A-8F8F-324D75FA56AB}" srcOrd="0" destOrd="0" presId="urn:microsoft.com/office/officeart/2005/8/layout/cycle2"/>
    <dgm:cxn modelId="{BC62AEE8-F595-4C9B-84B4-2725028E9FA2}" srcId="{CDF70602-8504-446F-B7CE-FFFDB0018494}" destId="{75138327-9DC6-43F0-9C21-F1CF4302F24D}" srcOrd="2" destOrd="0" parTransId="{12E514C6-E1EB-4821-92C6-C38F14363340}" sibTransId="{0D353630-5679-4E97-ABAC-91AED953054F}"/>
    <dgm:cxn modelId="{FAC8E3A9-CBFD-407D-BC25-0CBF6BD14FD8}" type="presOf" srcId="{613F842D-303C-43A4-A122-D9A4AECD8830}" destId="{7A582552-CCE6-4950-AF02-4FD864EA161F}" srcOrd="0" destOrd="0" presId="urn:microsoft.com/office/officeart/2005/8/layout/cycle2"/>
    <dgm:cxn modelId="{FC056646-3CC5-4AEC-B951-630F9B613C77}" type="presOf" srcId="{0D353630-5679-4E97-ABAC-91AED953054F}" destId="{96FC3BA1-3E16-4B7C-8A95-9A4272C327C9}" srcOrd="0" destOrd="0" presId="urn:microsoft.com/office/officeart/2005/8/layout/cycle2"/>
    <dgm:cxn modelId="{814751C8-5E23-4C4C-A444-15E01E02F4EA}" type="presOf" srcId="{5FE6A681-DC81-4A10-95A8-3FF02463FCD8}" destId="{D69E0DAC-6C5A-405A-92FC-5638645F4955}" srcOrd="0" destOrd="0" presId="urn:microsoft.com/office/officeart/2005/8/layout/cycle2"/>
    <dgm:cxn modelId="{CDAADC05-29C3-44E1-89ED-504FDE9754D2}" type="presOf" srcId="{1C0D532C-4C98-424F-96B7-AFF8B24632CC}" destId="{77C86593-1CD5-4692-A718-3C58159A99E1}" srcOrd="0" destOrd="0" presId="urn:microsoft.com/office/officeart/2005/8/layout/cycle2"/>
    <dgm:cxn modelId="{FC81D3B9-0B8E-4BEF-A9E1-A925A1665416}" type="presOf" srcId="{B7E4B4AA-9273-4BA7-BE7F-F696F54C665A}" destId="{DF5EEF88-FE5B-4E01-AE01-C000BFB89858}" srcOrd="1" destOrd="0" presId="urn:microsoft.com/office/officeart/2005/8/layout/cycle2"/>
    <dgm:cxn modelId="{D54C3E03-6022-471E-9C72-27F6B32BFB10}" srcId="{CDF70602-8504-446F-B7CE-FFFDB0018494}" destId="{C63DECEC-BB6D-4D19-813B-25C98FF1DD45}" srcOrd="3" destOrd="0" parTransId="{8F2E8A74-385C-4B9E-9C5B-A0DDFDB0AB21}" sibTransId="{5FE6A681-DC81-4A10-95A8-3FF02463FCD8}"/>
    <dgm:cxn modelId="{F3933DD9-B23B-4636-A713-4B9E98D6E6A4}" type="presOf" srcId="{85230706-02E3-4CA3-9D8E-D94F02149607}" destId="{803CCDD3-EA17-45A8-B369-53C460064D17}" srcOrd="0" destOrd="0" presId="urn:microsoft.com/office/officeart/2005/8/layout/cycle2"/>
    <dgm:cxn modelId="{E211D80C-6A5A-449E-BDE6-38D5379D9BA0}" type="presOf" srcId="{B7E4B4AA-9273-4BA7-BE7F-F696F54C665A}" destId="{34074745-197B-474A-8FF0-35F639DDD5BE}" srcOrd="0" destOrd="0" presId="urn:microsoft.com/office/officeart/2005/8/layout/cycle2"/>
    <dgm:cxn modelId="{F52A9235-5D34-4D05-9551-435DE298003D}" type="presOf" srcId="{5FE6A681-DC81-4A10-95A8-3FF02463FCD8}" destId="{B66FF8BF-9C1A-4262-9C6E-6F1DF153B6DC}" srcOrd="1" destOrd="0" presId="urn:microsoft.com/office/officeart/2005/8/layout/cycle2"/>
    <dgm:cxn modelId="{ECA9147E-521D-4C8E-BBFB-C4AC6F9648AE}" srcId="{CDF70602-8504-446F-B7CE-FFFDB0018494}" destId="{1C0D532C-4C98-424F-96B7-AFF8B24632CC}" srcOrd="1" destOrd="0" parTransId="{A558FE09-B3AD-44E7-9E51-7689D74F32C8}" sibTransId="{B7E4B4AA-9273-4BA7-BE7F-F696F54C665A}"/>
    <dgm:cxn modelId="{5430B6ED-C038-4D91-86D3-8C2FE0D57ECA}" srcId="{CDF70602-8504-446F-B7CE-FFFDB0018494}" destId="{01F9DD56-EB2E-4748-9707-5AF505BDF691}" srcOrd="0" destOrd="0" parTransId="{2765836C-3623-4D64-A7F7-3DB0445F8F35}" sibTransId="{85230706-02E3-4CA3-9D8E-D94F02149607}"/>
    <dgm:cxn modelId="{D5355190-FD12-4D85-A8B3-62F63119BF52}" srcId="{CDF70602-8504-446F-B7CE-FFFDB0018494}" destId="{167E88B8-A925-4DA8-8346-E84CD037489F}" srcOrd="4" destOrd="0" parTransId="{E0223F33-8723-46F9-AE2C-FE7ECB71A53E}" sibTransId="{613F842D-303C-43A4-A122-D9A4AECD8830}"/>
    <dgm:cxn modelId="{BACDD284-2D8B-4C2B-9544-DE8D73026EF8}" type="presParOf" srcId="{C139F905-4D78-475A-8F8F-324D75FA56AB}" destId="{D7E7A340-5B3C-4175-B458-C76A069043C3}" srcOrd="0" destOrd="0" presId="urn:microsoft.com/office/officeart/2005/8/layout/cycle2"/>
    <dgm:cxn modelId="{8C1A4F89-B68A-478D-97C0-A5B168BEA620}" type="presParOf" srcId="{C139F905-4D78-475A-8F8F-324D75FA56AB}" destId="{803CCDD3-EA17-45A8-B369-53C460064D17}" srcOrd="1" destOrd="0" presId="urn:microsoft.com/office/officeart/2005/8/layout/cycle2"/>
    <dgm:cxn modelId="{E5A05EC7-B0CE-450D-878D-0D395660C7EF}" type="presParOf" srcId="{803CCDD3-EA17-45A8-B369-53C460064D17}" destId="{0E152D72-5009-47D9-9A75-EBE55502B030}" srcOrd="0" destOrd="0" presId="urn:microsoft.com/office/officeart/2005/8/layout/cycle2"/>
    <dgm:cxn modelId="{13B47E18-5E7E-4E99-8B1A-128A7D96A797}" type="presParOf" srcId="{C139F905-4D78-475A-8F8F-324D75FA56AB}" destId="{77C86593-1CD5-4692-A718-3C58159A99E1}" srcOrd="2" destOrd="0" presId="urn:microsoft.com/office/officeart/2005/8/layout/cycle2"/>
    <dgm:cxn modelId="{52F469FC-E050-4445-9EA1-0174CBB3BA97}" type="presParOf" srcId="{C139F905-4D78-475A-8F8F-324D75FA56AB}" destId="{34074745-197B-474A-8FF0-35F639DDD5BE}" srcOrd="3" destOrd="0" presId="urn:microsoft.com/office/officeart/2005/8/layout/cycle2"/>
    <dgm:cxn modelId="{7A940806-2BC0-4AD5-84F5-95CAB64D8F47}" type="presParOf" srcId="{34074745-197B-474A-8FF0-35F639DDD5BE}" destId="{DF5EEF88-FE5B-4E01-AE01-C000BFB89858}" srcOrd="0" destOrd="0" presId="urn:microsoft.com/office/officeart/2005/8/layout/cycle2"/>
    <dgm:cxn modelId="{C42D2914-0E45-4AD5-9E6B-D6AAFDC93759}" type="presParOf" srcId="{C139F905-4D78-475A-8F8F-324D75FA56AB}" destId="{13206F64-BD5E-4CAE-B609-185CC9AC5E94}" srcOrd="4" destOrd="0" presId="urn:microsoft.com/office/officeart/2005/8/layout/cycle2"/>
    <dgm:cxn modelId="{BFFF4E5E-E8EA-4D3C-90D0-269CC4DA7A3B}" type="presParOf" srcId="{C139F905-4D78-475A-8F8F-324D75FA56AB}" destId="{96FC3BA1-3E16-4B7C-8A95-9A4272C327C9}" srcOrd="5" destOrd="0" presId="urn:microsoft.com/office/officeart/2005/8/layout/cycle2"/>
    <dgm:cxn modelId="{A6A2E141-2425-4899-BE09-303799DE20B4}" type="presParOf" srcId="{96FC3BA1-3E16-4B7C-8A95-9A4272C327C9}" destId="{CC79C746-0811-4B0B-8B81-D9CE4A2C0435}" srcOrd="0" destOrd="0" presId="urn:microsoft.com/office/officeart/2005/8/layout/cycle2"/>
    <dgm:cxn modelId="{6760150B-B0CB-4F49-8D06-1BE41F769CB5}" type="presParOf" srcId="{C139F905-4D78-475A-8F8F-324D75FA56AB}" destId="{B2F0043B-55E3-41B2-B60E-8B267DB6B3CC}" srcOrd="6" destOrd="0" presId="urn:microsoft.com/office/officeart/2005/8/layout/cycle2"/>
    <dgm:cxn modelId="{51DFDF10-8095-4E36-8D9C-7E5AC77D50E3}" type="presParOf" srcId="{C139F905-4D78-475A-8F8F-324D75FA56AB}" destId="{D69E0DAC-6C5A-405A-92FC-5638645F4955}" srcOrd="7" destOrd="0" presId="urn:microsoft.com/office/officeart/2005/8/layout/cycle2"/>
    <dgm:cxn modelId="{CE74AC45-344F-4724-A939-5739CCD240BA}" type="presParOf" srcId="{D69E0DAC-6C5A-405A-92FC-5638645F4955}" destId="{B66FF8BF-9C1A-4262-9C6E-6F1DF153B6DC}" srcOrd="0" destOrd="0" presId="urn:microsoft.com/office/officeart/2005/8/layout/cycle2"/>
    <dgm:cxn modelId="{7225A33A-BD93-4346-A850-C1A2CDFB3718}" type="presParOf" srcId="{C139F905-4D78-475A-8F8F-324D75FA56AB}" destId="{B66C3F5A-C90C-44E4-9C7F-7F8899B3AE53}" srcOrd="8" destOrd="0" presId="urn:microsoft.com/office/officeart/2005/8/layout/cycle2"/>
    <dgm:cxn modelId="{4BD9E3CC-BEC7-4B4A-96FE-62639FB5001C}" type="presParOf" srcId="{C139F905-4D78-475A-8F8F-324D75FA56AB}" destId="{7A582552-CCE6-4950-AF02-4FD864EA161F}" srcOrd="9" destOrd="0" presId="urn:microsoft.com/office/officeart/2005/8/layout/cycle2"/>
    <dgm:cxn modelId="{572EB5FD-1756-4403-9F28-65C38034A76F}" type="presParOf" srcId="{7A582552-CCE6-4950-AF02-4FD864EA161F}" destId="{14E3D419-8363-4B89-8060-77666EB9A0B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F70602-8504-446F-B7CE-FFFDB001849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F9DD56-EB2E-4748-9707-5AF505BDF691}">
      <dgm:prSet phldrT="[Текст]" custT="1"/>
      <dgm:spPr>
        <a:xfrm>
          <a:off x="4314399" y="1086050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2400" b="1" noProof="0" dirty="0" smtClean="0">
              <a:solidFill>
                <a:srgbClr val="057792"/>
              </a:solidFill>
              <a:latin typeface="Arial Black" panose="020B0A04020102020204" pitchFamily="34" charset="0"/>
              <a:ea typeface="+mn-ea"/>
              <a:cs typeface="+mn-cs"/>
            </a:rPr>
            <a:t>ГРК </a:t>
          </a: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Готує та надає МФО пропозиції до Прогнозу</a:t>
          </a: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Із застосуванням  </a:t>
          </a:r>
          <a:r>
            <a:rPr lang="uk-UA" sz="2000" dirty="0" smtClean="0">
              <a:solidFill>
                <a:schemeClr val="tx1"/>
              </a:solidFill>
            </a:rPr>
            <a:t>ІАС </a:t>
          </a:r>
          <a:r>
            <a:rPr lang="ru-RU" sz="2000" b="1" dirty="0" smtClean="0">
              <a:solidFill>
                <a:schemeClr val="tx1"/>
              </a:solidFill>
            </a:rPr>
            <a:t>«LOGICA».</a:t>
          </a:r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</a:p>
        <a:p>
          <a:endParaRPr lang="uk-UA" sz="1100" b="1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765836C-3623-4D64-A7F7-3DB0445F8F35}" type="parTrans" cxnId="{5430B6ED-C038-4D91-86D3-8C2FE0D57ECA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85230706-02E3-4CA3-9D8E-D94F02149607}" type="sibTrans" cxnId="{5430B6ED-C038-4D91-86D3-8C2FE0D57ECA}">
      <dgm:prSet custT="1"/>
      <dgm:spPr>
        <a:xfrm rot="4699059">
          <a:off x="5048567" y="2589389"/>
          <a:ext cx="377850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167E88B8-A925-4DA8-8346-E84CD037489F}">
      <dgm:prSet custT="1"/>
      <dgm:spPr>
        <a:xfrm>
          <a:off x="475770" y="1086050"/>
          <a:ext cx="1418860" cy="1418860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vl="0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1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 </a:t>
          </a:r>
          <a:r>
            <a:rPr lang="uk-UA" sz="2400" b="1" noProof="0" dirty="0" smtClean="0">
              <a:solidFill>
                <a:srgbClr val="057792"/>
              </a:solidFill>
              <a:latin typeface="Arial Black" panose="020B0A04020102020204" pitchFamily="34" charset="0"/>
              <a:ea typeface="+mn-ea"/>
              <a:cs typeface="+mn-cs"/>
            </a:rPr>
            <a:t>МФО</a:t>
          </a:r>
          <a:r>
            <a:rPr lang="ru-RU" sz="2400" b="1" dirty="0" smtClean="0">
              <a:solidFill>
                <a:srgbClr val="057792"/>
              </a:solidFill>
              <a:latin typeface="Arial Black" panose="020B0A04020102020204" pitchFamily="34" charset="0"/>
              <a:ea typeface="+mn-ea"/>
              <a:cs typeface="+mn-cs"/>
            </a:rPr>
            <a:t> </a:t>
          </a:r>
          <a:endParaRPr lang="uk-UA" sz="2400" b="1" noProof="0" dirty="0" smtClean="0">
            <a:solidFill>
              <a:srgbClr val="057792"/>
            </a:solidFill>
            <a:latin typeface="Arial Black" panose="020B0A04020102020204" pitchFamily="34" charset="0"/>
            <a:ea typeface="+mn-ea"/>
            <a:cs typeface="+mn-cs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Визначає орієнтовні граничні  показники </a:t>
          </a:r>
          <a:r>
            <a:rPr lang="uk-UA" sz="2000" b="1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видатків 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1000" b="1" noProof="0" dirty="0" smtClean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Розробляє </a:t>
          </a:r>
          <a:r>
            <a:rPr lang="uk-UA" sz="2000" b="1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Інструкції з підготовки пропозицій до Прогн</a:t>
          </a:r>
          <a:r>
            <a:rPr lang="ru-RU" sz="2000" b="1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озу  і граничні показники для ГРК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1000" b="1" dirty="0" smtClean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Здійснює аналіз та </a:t>
          </a:r>
        </a:p>
        <a:p>
          <a:r>
            <a:rPr lang="uk-UA" sz="2000" b="1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включає пропозиції ГРК до Прогнозу</a:t>
          </a:r>
          <a:r>
            <a:rPr lang="ru-RU" sz="2000" b="1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видатків</a:t>
          </a:r>
        </a:p>
        <a:p>
          <a:pPr lvl="0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uk-UA" sz="1800" b="1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E0223F33-8723-46F9-AE2C-FE7ECB71A53E}" type="parTrans" cxnId="{D5355190-FD12-4D85-A8B3-62F63119BF52}">
      <dgm:prSet/>
      <dgm:spPr/>
      <dgm:t>
        <a:bodyPr/>
        <a:lstStyle/>
        <a:p>
          <a:endParaRPr lang="ru-RU" sz="1100" b="1">
            <a:solidFill>
              <a:sysClr val="windowText" lastClr="000000"/>
            </a:solidFill>
          </a:endParaRPr>
        </a:p>
      </dgm:t>
    </dgm:pt>
    <dgm:pt modelId="{613F842D-303C-43A4-A122-D9A4AECD8830}" type="sibTrans" cxnId="{D5355190-FD12-4D85-A8B3-62F63119BF52}">
      <dgm:prSet custT="1"/>
      <dgm:spPr>
        <a:xfrm rot="20190422">
          <a:off x="1972356" y="1126429"/>
          <a:ext cx="402461" cy="478865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 sz="11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C139F905-4D78-475A-8F8F-324D75FA56AB}" type="pres">
      <dgm:prSet presAssocID="{CDF70602-8504-446F-B7CE-FFFDB001849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E7A340-5B3C-4175-B458-C76A069043C3}" type="pres">
      <dgm:prSet presAssocID="{01F9DD56-EB2E-4748-9707-5AF505BDF691}" presName="node" presStyleLbl="node1" presStyleIdx="0" presStyleCnt="2" custScaleX="149666" custScaleY="133587" custRadScaleRad="70518" custRadScaleInc="184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CCDD3-EA17-45A8-B369-53C460064D17}" type="pres">
      <dgm:prSet presAssocID="{85230706-02E3-4CA3-9D8E-D94F02149607}" presName="sibTrans" presStyleLbl="sibTrans2D1" presStyleIdx="0" presStyleCnt="2" custScaleX="85881" custScaleY="87133" custLinFactY="-73678" custLinFactNeighborX="5851" custLinFactNeighborY="-100000"/>
      <dgm:spPr/>
      <dgm:t>
        <a:bodyPr/>
        <a:lstStyle/>
        <a:p>
          <a:endParaRPr lang="ru-RU"/>
        </a:p>
      </dgm:t>
    </dgm:pt>
    <dgm:pt modelId="{0E152D72-5009-47D9-9A75-EBE55502B030}" type="pres">
      <dgm:prSet presAssocID="{85230706-02E3-4CA3-9D8E-D94F02149607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B66C3F5A-C90C-44E4-9C7F-7F8899B3AE53}" type="pres">
      <dgm:prSet presAssocID="{167E88B8-A925-4DA8-8346-E84CD037489F}" presName="node" presStyleLbl="node1" presStyleIdx="1" presStyleCnt="2" custScaleX="203387" custScaleY="173441" custRadScaleRad="61526" custRadScaleInc="1969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582552-CCE6-4950-AF02-4FD864EA161F}" type="pres">
      <dgm:prSet presAssocID="{613F842D-303C-43A4-A122-D9A4AECD8830}" presName="sibTrans" presStyleLbl="sibTrans2D1" presStyleIdx="1" presStyleCnt="2" custAng="20742795" custFlipHor="0" custScaleX="108528" custScaleY="75900" custLinFactY="97725" custLinFactNeighborX="8525" custLinFactNeighborY="100000"/>
      <dgm:spPr/>
      <dgm:t>
        <a:bodyPr/>
        <a:lstStyle/>
        <a:p>
          <a:endParaRPr lang="ru-RU"/>
        </a:p>
      </dgm:t>
    </dgm:pt>
    <dgm:pt modelId="{14E3D419-8363-4B89-8060-77666EB9A0B6}" type="pres">
      <dgm:prSet presAssocID="{613F842D-303C-43A4-A122-D9A4AECD8830}" presName="connectorText" presStyleLbl="sibTrans2D1" presStyleIdx="1" presStyleCnt="2"/>
      <dgm:spPr/>
      <dgm:t>
        <a:bodyPr/>
        <a:lstStyle/>
        <a:p>
          <a:endParaRPr lang="ru-RU"/>
        </a:p>
      </dgm:t>
    </dgm:pt>
  </dgm:ptLst>
  <dgm:cxnLst>
    <dgm:cxn modelId="{5430B6ED-C038-4D91-86D3-8C2FE0D57ECA}" srcId="{CDF70602-8504-446F-B7CE-FFFDB0018494}" destId="{01F9DD56-EB2E-4748-9707-5AF505BDF691}" srcOrd="0" destOrd="0" parTransId="{2765836C-3623-4D64-A7F7-3DB0445F8F35}" sibTransId="{85230706-02E3-4CA3-9D8E-D94F02149607}"/>
    <dgm:cxn modelId="{F3933DD9-B23B-4636-A713-4B9E98D6E6A4}" type="presOf" srcId="{85230706-02E3-4CA3-9D8E-D94F02149607}" destId="{803CCDD3-EA17-45A8-B369-53C460064D17}" srcOrd="0" destOrd="0" presId="urn:microsoft.com/office/officeart/2005/8/layout/cycle2"/>
    <dgm:cxn modelId="{8E2E9E1B-A599-4965-B0B5-ED7612CA921E}" type="presOf" srcId="{01F9DD56-EB2E-4748-9707-5AF505BDF691}" destId="{D7E7A340-5B3C-4175-B458-C76A069043C3}" srcOrd="0" destOrd="0" presId="urn:microsoft.com/office/officeart/2005/8/layout/cycle2"/>
    <dgm:cxn modelId="{FAC8E3A9-CBFD-407D-BC25-0CBF6BD14FD8}" type="presOf" srcId="{613F842D-303C-43A4-A122-D9A4AECD8830}" destId="{7A582552-CCE6-4950-AF02-4FD864EA161F}" srcOrd="0" destOrd="0" presId="urn:microsoft.com/office/officeart/2005/8/layout/cycle2"/>
    <dgm:cxn modelId="{D5355190-FD12-4D85-A8B3-62F63119BF52}" srcId="{CDF70602-8504-446F-B7CE-FFFDB0018494}" destId="{167E88B8-A925-4DA8-8346-E84CD037489F}" srcOrd="1" destOrd="0" parTransId="{E0223F33-8723-46F9-AE2C-FE7ECB71A53E}" sibTransId="{613F842D-303C-43A4-A122-D9A4AECD8830}"/>
    <dgm:cxn modelId="{0C4683A8-C05D-4676-AA7F-7968B6712F5A}" type="presOf" srcId="{85230706-02E3-4CA3-9D8E-D94F02149607}" destId="{0E152D72-5009-47D9-9A75-EBE55502B030}" srcOrd="1" destOrd="0" presId="urn:microsoft.com/office/officeart/2005/8/layout/cycle2"/>
    <dgm:cxn modelId="{D303DD18-CA6A-4A7D-A0EE-F66CAD4889E4}" type="presOf" srcId="{167E88B8-A925-4DA8-8346-E84CD037489F}" destId="{B66C3F5A-C90C-44E4-9C7F-7F8899B3AE53}" srcOrd="0" destOrd="0" presId="urn:microsoft.com/office/officeart/2005/8/layout/cycle2"/>
    <dgm:cxn modelId="{FAC5FA8B-3F0A-4E33-8D2C-B1B3AFE9ABC5}" type="presOf" srcId="{CDF70602-8504-446F-B7CE-FFFDB0018494}" destId="{C139F905-4D78-475A-8F8F-324D75FA56AB}" srcOrd="0" destOrd="0" presId="urn:microsoft.com/office/officeart/2005/8/layout/cycle2"/>
    <dgm:cxn modelId="{882D09C9-478B-40EF-9BFA-3B7B5EB07EF7}" type="presOf" srcId="{613F842D-303C-43A4-A122-D9A4AECD8830}" destId="{14E3D419-8363-4B89-8060-77666EB9A0B6}" srcOrd="1" destOrd="0" presId="urn:microsoft.com/office/officeart/2005/8/layout/cycle2"/>
    <dgm:cxn modelId="{BACDD284-2D8B-4C2B-9544-DE8D73026EF8}" type="presParOf" srcId="{C139F905-4D78-475A-8F8F-324D75FA56AB}" destId="{D7E7A340-5B3C-4175-B458-C76A069043C3}" srcOrd="0" destOrd="0" presId="urn:microsoft.com/office/officeart/2005/8/layout/cycle2"/>
    <dgm:cxn modelId="{8C1A4F89-B68A-478D-97C0-A5B168BEA620}" type="presParOf" srcId="{C139F905-4D78-475A-8F8F-324D75FA56AB}" destId="{803CCDD3-EA17-45A8-B369-53C460064D17}" srcOrd="1" destOrd="0" presId="urn:microsoft.com/office/officeart/2005/8/layout/cycle2"/>
    <dgm:cxn modelId="{E5A05EC7-B0CE-450D-878D-0D395660C7EF}" type="presParOf" srcId="{803CCDD3-EA17-45A8-B369-53C460064D17}" destId="{0E152D72-5009-47D9-9A75-EBE55502B030}" srcOrd="0" destOrd="0" presId="urn:microsoft.com/office/officeart/2005/8/layout/cycle2"/>
    <dgm:cxn modelId="{7225A33A-BD93-4346-A850-C1A2CDFB3718}" type="presParOf" srcId="{C139F905-4D78-475A-8F8F-324D75FA56AB}" destId="{B66C3F5A-C90C-44E4-9C7F-7F8899B3AE53}" srcOrd="2" destOrd="0" presId="urn:microsoft.com/office/officeart/2005/8/layout/cycle2"/>
    <dgm:cxn modelId="{4BD9E3CC-BEC7-4B4A-96FE-62639FB5001C}" type="presParOf" srcId="{C139F905-4D78-475A-8F8F-324D75FA56AB}" destId="{7A582552-CCE6-4950-AF02-4FD864EA161F}" srcOrd="3" destOrd="0" presId="urn:microsoft.com/office/officeart/2005/8/layout/cycle2"/>
    <dgm:cxn modelId="{572EB5FD-1756-4403-9F28-65C38034A76F}" type="presParOf" srcId="{7A582552-CCE6-4950-AF02-4FD864EA161F}" destId="{14E3D419-8363-4B89-8060-77666EB9A0B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805EB7-F925-44F0-9FA7-220B9026C90C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3E8148-A674-453C-A90E-03A18BAEBE97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200" b="0" dirty="0"/>
            <a:t>Крок </a:t>
          </a:r>
          <a:r>
            <a:rPr lang="ru-RU" sz="2200" b="0" dirty="0" smtClean="0"/>
            <a:t>1</a:t>
          </a:r>
          <a:endParaRPr lang="ru-RU" sz="2200" b="0" dirty="0"/>
        </a:p>
      </dgm:t>
    </dgm:pt>
    <dgm:pt modelId="{BB4EA86D-EDF8-494C-98C8-3F03AABC4CBC}" type="parTrans" cxnId="{F20DE908-7928-4D97-8E6A-D41C700C3858}">
      <dgm:prSet/>
      <dgm:spPr/>
      <dgm:t>
        <a:bodyPr/>
        <a:lstStyle/>
        <a:p>
          <a:endParaRPr lang="ru-RU" sz="2200" b="0"/>
        </a:p>
      </dgm:t>
    </dgm:pt>
    <dgm:pt modelId="{C5057D65-50E0-4A51-86FC-BD2E094A9E02}" type="sibTrans" cxnId="{F20DE908-7928-4D97-8E6A-D41C700C3858}">
      <dgm:prSet/>
      <dgm:spPr/>
      <dgm:t>
        <a:bodyPr/>
        <a:lstStyle/>
        <a:p>
          <a:endParaRPr lang="ru-RU" sz="2200" b="0"/>
        </a:p>
      </dgm:t>
    </dgm:pt>
    <dgm:pt modelId="{14754BF7-95E9-4992-B3A3-CA24C5C52D99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200" b="0" dirty="0"/>
            <a:t>Крок </a:t>
          </a:r>
          <a:r>
            <a:rPr lang="ru-RU" sz="2200" b="0" dirty="0" smtClean="0"/>
            <a:t>3</a:t>
          </a:r>
          <a:endParaRPr lang="ru-RU" sz="2200" b="0" dirty="0"/>
        </a:p>
      </dgm:t>
    </dgm:pt>
    <dgm:pt modelId="{9125C7DE-05E7-4613-8AF0-389696D5AEF2}" type="parTrans" cxnId="{20384B81-AA34-4E9A-8A84-56998AF8FDA2}">
      <dgm:prSet/>
      <dgm:spPr/>
      <dgm:t>
        <a:bodyPr/>
        <a:lstStyle/>
        <a:p>
          <a:endParaRPr lang="ru-RU" sz="2200" b="0"/>
        </a:p>
      </dgm:t>
    </dgm:pt>
    <dgm:pt modelId="{DF1DA10D-2B49-4A70-A8B0-08ED0285DEE5}" type="sibTrans" cxnId="{20384B81-AA34-4E9A-8A84-56998AF8FDA2}">
      <dgm:prSet/>
      <dgm:spPr/>
      <dgm:t>
        <a:bodyPr/>
        <a:lstStyle/>
        <a:p>
          <a:endParaRPr lang="ru-RU" sz="2200" b="0"/>
        </a:p>
      </dgm:t>
    </dgm:pt>
    <dgm:pt modelId="{089C411D-C0E5-4019-8463-278FDD6D96AE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200" b="0" dirty="0"/>
            <a:t> </a:t>
          </a:r>
          <a:r>
            <a:rPr lang="uk-UA" sz="2200" b="0" noProof="0" dirty="0" smtClean="0"/>
            <a:t>Розробка та доведення до ГРК інструкції з підготовки пропозицій до Прогнозу, та граничних показників </a:t>
          </a:r>
          <a:r>
            <a:rPr lang="ru-RU" sz="2200" b="0" dirty="0" smtClean="0"/>
            <a:t>видатків</a:t>
          </a:r>
          <a:endParaRPr lang="ru-RU" sz="2200" b="0" dirty="0"/>
        </a:p>
      </dgm:t>
    </dgm:pt>
    <dgm:pt modelId="{B84B8E25-F55E-44FB-B2FE-31D2C10F3AAA}" type="parTrans" cxnId="{9B5D7C42-1EDD-4E04-BD02-C3AA5F03CD11}">
      <dgm:prSet/>
      <dgm:spPr/>
      <dgm:t>
        <a:bodyPr/>
        <a:lstStyle/>
        <a:p>
          <a:endParaRPr lang="ru-RU" sz="2200" b="0"/>
        </a:p>
      </dgm:t>
    </dgm:pt>
    <dgm:pt modelId="{10D86D19-38FE-4484-876E-4F310DD3F17D}" type="sibTrans" cxnId="{9B5D7C42-1EDD-4E04-BD02-C3AA5F03CD11}">
      <dgm:prSet/>
      <dgm:spPr/>
      <dgm:t>
        <a:bodyPr/>
        <a:lstStyle/>
        <a:p>
          <a:endParaRPr lang="ru-RU" sz="2200" b="0"/>
        </a:p>
      </dgm:t>
    </dgm:pt>
    <dgm:pt modelId="{79176325-2EA7-494E-A741-12A9AC248B1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0" dirty="0">
              <a:solidFill>
                <a:srgbClr val="057792"/>
              </a:solidFill>
              <a:latin typeface="+mj-lt"/>
            </a:rPr>
            <a:t>До 10 липня</a:t>
          </a:r>
        </a:p>
        <a:p>
          <a:r>
            <a:rPr lang="ru-RU" sz="2000" b="0" dirty="0">
              <a:solidFill>
                <a:srgbClr val="057792"/>
              </a:solidFill>
              <a:latin typeface="+mj-lt"/>
            </a:rPr>
            <a:t>МФО </a:t>
          </a:r>
        </a:p>
      </dgm:t>
    </dgm:pt>
    <dgm:pt modelId="{C510CEDA-021E-4BC3-8DA7-EE1483D44E6A}" type="parTrans" cxnId="{1B750BE9-B164-4B04-96AA-37937E419233}">
      <dgm:prSet/>
      <dgm:spPr/>
      <dgm:t>
        <a:bodyPr/>
        <a:lstStyle/>
        <a:p>
          <a:endParaRPr lang="ru-RU" sz="2200" b="0"/>
        </a:p>
      </dgm:t>
    </dgm:pt>
    <dgm:pt modelId="{6E551646-0CFE-42EC-9AEE-FCD342745994}" type="sibTrans" cxnId="{1B750BE9-B164-4B04-96AA-37937E419233}">
      <dgm:prSet/>
      <dgm:spPr/>
      <dgm:t>
        <a:bodyPr/>
        <a:lstStyle/>
        <a:p>
          <a:endParaRPr lang="ru-RU" sz="2200" b="0"/>
        </a:p>
      </dgm:t>
    </dgm:pt>
    <dgm:pt modelId="{0FDE9CBB-8C51-40CA-B923-49B75F10592B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200" b="0" dirty="0"/>
            <a:t>Крок </a:t>
          </a:r>
          <a:r>
            <a:rPr lang="ru-RU" sz="2200" b="0" dirty="0" smtClean="0"/>
            <a:t>2</a:t>
          </a:r>
          <a:endParaRPr lang="ru-RU" sz="2200" b="0" dirty="0"/>
        </a:p>
      </dgm:t>
    </dgm:pt>
    <dgm:pt modelId="{0CF3F590-0F1E-41B2-8604-E1506884541D}" type="parTrans" cxnId="{32EAD008-6D0F-4BC2-A781-BF62B1789C3B}">
      <dgm:prSet/>
      <dgm:spPr/>
      <dgm:t>
        <a:bodyPr/>
        <a:lstStyle/>
        <a:p>
          <a:endParaRPr lang="ru-RU" sz="2200" b="0"/>
        </a:p>
      </dgm:t>
    </dgm:pt>
    <dgm:pt modelId="{FFC61210-6F06-47FD-B1DB-B2C58A0AC095}" type="sibTrans" cxnId="{32EAD008-6D0F-4BC2-A781-BF62B1789C3B}">
      <dgm:prSet/>
      <dgm:spPr/>
      <dgm:t>
        <a:bodyPr/>
        <a:lstStyle/>
        <a:p>
          <a:endParaRPr lang="ru-RU" sz="2200" b="0"/>
        </a:p>
      </dgm:t>
    </dgm:pt>
    <dgm:pt modelId="{872DCA9B-A685-49A3-9A2D-DC11A7316416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200" b="0" noProof="0" dirty="0" smtClean="0"/>
            <a:t>Розробка ГРК пропозицій до Прогнозу та подання їх до МФО</a:t>
          </a:r>
          <a:r>
            <a:rPr lang="ru-RU" sz="2200" b="0" dirty="0" smtClean="0"/>
            <a:t> </a:t>
          </a:r>
          <a:endParaRPr lang="ru-RU" sz="2200" b="0" dirty="0"/>
        </a:p>
      </dgm:t>
    </dgm:pt>
    <dgm:pt modelId="{D01740A9-1B93-4EA8-B804-79750522381E}" type="parTrans" cxnId="{7634278D-D4A2-4ABF-B6F0-992C9B9820DD}">
      <dgm:prSet/>
      <dgm:spPr/>
      <dgm:t>
        <a:bodyPr/>
        <a:lstStyle/>
        <a:p>
          <a:endParaRPr lang="ru-RU" sz="2200" b="0"/>
        </a:p>
      </dgm:t>
    </dgm:pt>
    <dgm:pt modelId="{5340499B-384F-401D-A3A4-768255754EA9}" type="sibTrans" cxnId="{7634278D-D4A2-4ABF-B6F0-992C9B9820DD}">
      <dgm:prSet/>
      <dgm:spPr/>
      <dgm:t>
        <a:bodyPr/>
        <a:lstStyle/>
        <a:p>
          <a:endParaRPr lang="ru-RU" sz="2200" b="0"/>
        </a:p>
      </dgm:t>
    </dgm:pt>
    <dgm:pt modelId="{D93A7DD1-0319-4F63-8DBB-44CC9EE74C2B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400" b="0" dirty="0"/>
        </a:p>
        <a:p>
          <a:r>
            <a:rPr lang="ru-RU" sz="1800" b="0" dirty="0">
              <a:solidFill>
                <a:srgbClr val="057792"/>
              </a:solidFill>
              <a:latin typeface="+mj-lt"/>
            </a:rPr>
            <a:t>До 20 липня</a:t>
          </a:r>
        </a:p>
        <a:p>
          <a:r>
            <a:rPr lang="ru-RU" sz="1800" b="0" dirty="0">
              <a:solidFill>
                <a:srgbClr val="057792"/>
              </a:solidFill>
              <a:latin typeface="+mj-lt"/>
            </a:rPr>
            <a:t>ГРК, МФО </a:t>
          </a:r>
        </a:p>
        <a:p>
          <a:r>
            <a:rPr lang="ru-RU" sz="2400" b="0" dirty="0"/>
            <a:t> </a:t>
          </a:r>
        </a:p>
      </dgm:t>
    </dgm:pt>
    <dgm:pt modelId="{AA7AD3DA-15AB-4597-8E0C-5ADEBA96019A}" type="parTrans" cxnId="{9590F115-6C65-42DF-ACF0-D1CCC4BC5240}">
      <dgm:prSet/>
      <dgm:spPr/>
      <dgm:t>
        <a:bodyPr/>
        <a:lstStyle/>
        <a:p>
          <a:endParaRPr lang="ru-RU" sz="2200" b="0"/>
        </a:p>
      </dgm:t>
    </dgm:pt>
    <dgm:pt modelId="{37D1214F-A61E-4609-8FF7-5DBCE2D89526}" type="sibTrans" cxnId="{9590F115-6C65-42DF-ACF0-D1CCC4BC5240}">
      <dgm:prSet/>
      <dgm:spPr/>
      <dgm:t>
        <a:bodyPr/>
        <a:lstStyle/>
        <a:p>
          <a:endParaRPr lang="ru-RU" sz="2200" b="0"/>
        </a:p>
      </dgm:t>
    </dgm:pt>
    <dgm:pt modelId="{CA404991-3F64-475F-80FD-98183BEB379B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2200" b="0" dirty="0"/>
            <a:t>Крок </a:t>
          </a:r>
          <a:r>
            <a:rPr lang="ru-RU" sz="2200" b="0" dirty="0" smtClean="0"/>
            <a:t>4</a:t>
          </a:r>
          <a:endParaRPr lang="ru-RU" sz="2200" b="0" dirty="0"/>
        </a:p>
      </dgm:t>
    </dgm:pt>
    <dgm:pt modelId="{DD0F45EB-D5E8-4179-BE3E-13B037616468}" type="parTrans" cxnId="{51E13853-CAA7-4349-9BCF-3D2BC59D4B56}">
      <dgm:prSet/>
      <dgm:spPr/>
      <dgm:t>
        <a:bodyPr/>
        <a:lstStyle/>
        <a:p>
          <a:endParaRPr lang="ru-RU" sz="2200" b="0"/>
        </a:p>
      </dgm:t>
    </dgm:pt>
    <dgm:pt modelId="{D12B8DCB-0894-45CF-9981-263657538EFD}" type="sibTrans" cxnId="{51E13853-CAA7-4349-9BCF-3D2BC59D4B56}">
      <dgm:prSet/>
      <dgm:spPr/>
      <dgm:t>
        <a:bodyPr/>
        <a:lstStyle/>
        <a:p>
          <a:endParaRPr lang="ru-RU" sz="2200" b="0"/>
        </a:p>
      </dgm:t>
    </dgm:pt>
    <dgm:pt modelId="{76A04494-F402-43A4-A821-C24A07CEA24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200" b="0" noProof="0" dirty="0" smtClean="0"/>
            <a:t>Аналіз пропозицій та включення їх до Прогнозу</a:t>
          </a:r>
          <a:endParaRPr lang="uk-UA" sz="2200" b="0" noProof="0" dirty="0"/>
        </a:p>
      </dgm:t>
    </dgm:pt>
    <dgm:pt modelId="{F33D7A8C-8004-4336-8311-4B2DB7F2D432}" type="parTrans" cxnId="{EAC4634E-DFAA-4128-9E00-6F2EC72B3DB6}">
      <dgm:prSet/>
      <dgm:spPr/>
      <dgm:t>
        <a:bodyPr/>
        <a:lstStyle/>
        <a:p>
          <a:endParaRPr lang="ru-RU" sz="2200" b="0"/>
        </a:p>
      </dgm:t>
    </dgm:pt>
    <dgm:pt modelId="{32F9C9BB-4BA1-4601-B8B2-E10C5CA30E05}" type="sibTrans" cxnId="{EAC4634E-DFAA-4128-9E00-6F2EC72B3DB6}">
      <dgm:prSet/>
      <dgm:spPr/>
      <dgm:t>
        <a:bodyPr/>
        <a:lstStyle/>
        <a:p>
          <a:endParaRPr lang="ru-RU" sz="2200" b="0"/>
        </a:p>
      </dgm:t>
    </dgm:pt>
    <dgm:pt modelId="{63F18A03-AA35-47DB-A6F0-4C40BD34174F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0" dirty="0">
              <a:solidFill>
                <a:srgbClr val="057792"/>
              </a:solidFill>
              <a:latin typeface="+mj-lt"/>
            </a:rPr>
            <a:t>до 1 серпня </a:t>
          </a:r>
        </a:p>
        <a:p>
          <a:r>
            <a:rPr lang="ru-RU" sz="2000" b="0" dirty="0">
              <a:solidFill>
                <a:srgbClr val="057792"/>
              </a:solidFill>
              <a:latin typeface="+mj-lt"/>
            </a:rPr>
            <a:t>МФО, керівник МФО </a:t>
          </a:r>
          <a:r>
            <a:rPr lang="ru-RU" sz="2200" b="0" dirty="0"/>
            <a:t>  </a:t>
          </a:r>
        </a:p>
      </dgm:t>
    </dgm:pt>
    <dgm:pt modelId="{B7588168-1F01-40B1-A8B1-9F52E3F4FD42}" type="parTrans" cxnId="{CD39DBA6-60D0-4F50-BDC9-3013625EC8A4}">
      <dgm:prSet/>
      <dgm:spPr/>
      <dgm:t>
        <a:bodyPr/>
        <a:lstStyle/>
        <a:p>
          <a:endParaRPr lang="ru-RU" sz="2200" b="0"/>
        </a:p>
      </dgm:t>
    </dgm:pt>
    <dgm:pt modelId="{E0671F0C-B8E3-42EB-90C3-8319C2D1F5D2}" type="sibTrans" cxnId="{CD39DBA6-60D0-4F50-BDC9-3013625EC8A4}">
      <dgm:prSet/>
      <dgm:spPr/>
      <dgm:t>
        <a:bodyPr/>
        <a:lstStyle/>
        <a:p>
          <a:endParaRPr lang="ru-RU" sz="2200" b="0"/>
        </a:p>
      </dgm:t>
    </dgm:pt>
    <dgm:pt modelId="{83CB889E-FBD9-4F32-A50A-272F4E56C71E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0" noProof="0" dirty="0" smtClean="0"/>
            <a:t>Формування Прогнозу видатків</a:t>
          </a:r>
          <a:endParaRPr lang="uk-UA" sz="2400" b="0" noProof="0" dirty="0"/>
        </a:p>
      </dgm:t>
    </dgm:pt>
    <dgm:pt modelId="{9F540546-ACD5-4E11-BFD7-5472174ECBFC}" type="parTrans" cxnId="{32DDD20F-2396-43DC-9C2D-AA56DF6783A8}">
      <dgm:prSet/>
      <dgm:spPr/>
      <dgm:t>
        <a:bodyPr/>
        <a:lstStyle/>
        <a:p>
          <a:endParaRPr lang="ru-RU" sz="2200" b="0"/>
        </a:p>
      </dgm:t>
    </dgm:pt>
    <dgm:pt modelId="{648919CB-1509-46D3-9AA3-D7A357CF43DA}" type="sibTrans" cxnId="{32DDD20F-2396-43DC-9C2D-AA56DF6783A8}">
      <dgm:prSet/>
      <dgm:spPr/>
      <dgm:t>
        <a:bodyPr/>
        <a:lstStyle/>
        <a:p>
          <a:endParaRPr lang="ru-RU" sz="2200" b="0"/>
        </a:p>
      </dgm:t>
    </dgm:pt>
    <dgm:pt modelId="{CCC993BB-A34C-4192-9F03-C3E218FC707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0" dirty="0">
              <a:solidFill>
                <a:srgbClr val="057792"/>
              </a:solidFill>
              <a:latin typeface="Arial Black" panose="020B0A04020102020204" pitchFamily="34" charset="0"/>
            </a:rPr>
            <a:t>до 15 серпня</a:t>
          </a:r>
        </a:p>
        <a:p>
          <a:r>
            <a:rPr lang="ru-RU" sz="2000" b="0" dirty="0">
              <a:solidFill>
                <a:srgbClr val="057792"/>
              </a:solidFill>
              <a:latin typeface="Arial Black" panose="020B0A04020102020204" pitchFamily="34" charset="0"/>
            </a:rPr>
            <a:t>МФО  </a:t>
          </a:r>
        </a:p>
      </dgm:t>
    </dgm:pt>
    <dgm:pt modelId="{8AC2EFBB-F0FE-4AAB-BCB2-E12D34C9E116}" type="parTrans" cxnId="{5CF77941-908E-4ECD-90E6-5060AE05D23F}">
      <dgm:prSet/>
      <dgm:spPr/>
      <dgm:t>
        <a:bodyPr/>
        <a:lstStyle/>
        <a:p>
          <a:endParaRPr lang="ru-RU" sz="2200" b="0"/>
        </a:p>
      </dgm:t>
    </dgm:pt>
    <dgm:pt modelId="{0BC6E93C-F4B1-44AA-8B33-CF55BD61041F}" type="sibTrans" cxnId="{5CF77941-908E-4ECD-90E6-5060AE05D23F}">
      <dgm:prSet/>
      <dgm:spPr/>
      <dgm:t>
        <a:bodyPr/>
        <a:lstStyle/>
        <a:p>
          <a:endParaRPr lang="ru-RU" sz="2200" b="0"/>
        </a:p>
      </dgm:t>
    </dgm:pt>
    <dgm:pt modelId="{7740893C-549E-4A4A-BD08-84D857F3B2A0}" type="pres">
      <dgm:prSet presAssocID="{7E805EB7-F925-44F0-9FA7-220B9026C90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27C15D-06F4-441F-8981-32DFCFB143BE}" type="pres">
      <dgm:prSet presAssocID="{683E8148-A674-453C-A90E-03A18BAEBE97}" presName="horFlow" presStyleCnt="0"/>
      <dgm:spPr/>
    </dgm:pt>
    <dgm:pt modelId="{A66FB8B9-4787-49D6-868D-F5AA4C1E3FC0}" type="pres">
      <dgm:prSet presAssocID="{683E8148-A674-453C-A90E-03A18BAEBE97}" presName="bigChev" presStyleLbl="node1" presStyleIdx="0" presStyleCnt="4" custScaleX="84319"/>
      <dgm:spPr/>
      <dgm:t>
        <a:bodyPr/>
        <a:lstStyle/>
        <a:p>
          <a:endParaRPr lang="ru-RU"/>
        </a:p>
      </dgm:t>
    </dgm:pt>
    <dgm:pt modelId="{EC37194E-BA17-46DB-8B05-88B811257A07}" type="pres">
      <dgm:prSet presAssocID="{B84B8E25-F55E-44FB-B2FE-31D2C10F3AAA}" presName="parTrans" presStyleCnt="0"/>
      <dgm:spPr/>
    </dgm:pt>
    <dgm:pt modelId="{C70FAA70-4572-4139-8C42-0C4064A29B8D}" type="pres">
      <dgm:prSet presAssocID="{089C411D-C0E5-4019-8463-278FDD6D96AE}" presName="node" presStyleLbl="alignAccFollowNode1" presStyleIdx="0" presStyleCnt="8" custScaleX="347336" custScaleY="172234" custLinFactNeighborX="20698" custLinFactNeighborY="-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F18653-8444-4BB0-9977-10AB6697AF58}" type="pres">
      <dgm:prSet presAssocID="{10D86D19-38FE-4484-876E-4F310DD3F17D}" presName="sibTrans" presStyleCnt="0"/>
      <dgm:spPr/>
    </dgm:pt>
    <dgm:pt modelId="{B333C6F1-75AE-45C8-B5D2-CB3CC9845DBD}" type="pres">
      <dgm:prSet presAssocID="{79176325-2EA7-494E-A741-12A9AC248B15}" presName="node" presStyleLbl="alignAccFollowNode1" presStyleIdx="1" presStyleCnt="8" custScaleX="171210" custScaleY="138644" custLinFactX="13720" custLinFactNeighborX="100000" custLinFactNeighborY="4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EE8FFE-A7E1-4455-89F0-9BB4622B56C6}" type="pres">
      <dgm:prSet presAssocID="{683E8148-A674-453C-A90E-03A18BAEBE97}" presName="vSp" presStyleCnt="0"/>
      <dgm:spPr/>
    </dgm:pt>
    <dgm:pt modelId="{D4E0FF33-B2AE-45A9-908A-B61B7FFFE505}" type="pres">
      <dgm:prSet presAssocID="{0FDE9CBB-8C51-40CA-B923-49B75F10592B}" presName="horFlow" presStyleCnt="0"/>
      <dgm:spPr/>
    </dgm:pt>
    <dgm:pt modelId="{D5078C93-8ADA-414E-A380-CCC83A5ACC78}" type="pres">
      <dgm:prSet presAssocID="{0FDE9CBB-8C51-40CA-B923-49B75F10592B}" presName="bigChev" presStyleLbl="node1" presStyleIdx="1" presStyleCnt="4" custScaleX="81921"/>
      <dgm:spPr/>
      <dgm:t>
        <a:bodyPr/>
        <a:lstStyle/>
        <a:p>
          <a:endParaRPr lang="ru-RU"/>
        </a:p>
      </dgm:t>
    </dgm:pt>
    <dgm:pt modelId="{F59362B9-5EE6-40AA-9DC0-1497B703509A}" type="pres">
      <dgm:prSet presAssocID="{D01740A9-1B93-4EA8-B804-79750522381E}" presName="parTrans" presStyleCnt="0"/>
      <dgm:spPr/>
    </dgm:pt>
    <dgm:pt modelId="{0CD7B52C-8B06-4601-ACDC-73482D0A84C6}" type="pres">
      <dgm:prSet presAssocID="{872DCA9B-A685-49A3-9A2D-DC11A7316416}" presName="node" presStyleLbl="alignAccFollowNode1" presStyleIdx="2" presStyleCnt="8" custScaleX="334567" custScaleY="124690" custLinFactNeighborX="72727" custLinFactNeighborY="-2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0D0FA-38AB-48C6-9787-96558E4E2741}" type="pres">
      <dgm:prSet presAssocID="{5340499B-384F-401D-A3A4-768255754EA9}" presName="sibTrans" presStyleCnt="0"/>
      <dgm:spPr/>
    </dgm:pt>
    <dgm:pt modelId="{5E2A90A7-46A1-4503-AAB6-2519EC08C082}" type="pres">
      <dgm:prSet presAssocID="{D93A7DD1-0319-4F63-8DBB-44CC9EE74C2B}" presName="node" presStyleLbl="alignAccFollowNode1" presStyleIdx="3" presStyleCnt="8" custScaleX="162653" custScaleY="146215" custLinFactX="100000" custLinFactNeighborX="110108" custLinFactNeighborY="-4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17EAD-F515-43B5-81E8-A7FE140C6254}" type="pres">
      <dgm:prSet presAssocID="{0FDE9CBB-8C51-40CA-B923-49B75F10592B}" presName="vSp" presStyleCnt="0"/>
      <dgm:spPr/>
    </dgm:pt>
    <dgm:pt modelId="{FE2B4494-9587-4AC8-854B-8A64145EE17B}" type="pres">
      <dgm:prSet presAssocID="{14754BF7-95E9-4992-B3A3-CA24C5C52D99}" presName="horFlow" presStyleCnt="0"/>
      <dgm:spPr/>
    </dgm:pt>
    <dgm:pt modelId="{7294EBC8-DC81-4A44-8F14-2AFE4C0D00F7}" type="pres">
      <dgm:prSet presAssocID="{14754BF7-95E9-4992-B3A3-CA24C5C52D99}" presName="bigChev" presStyleLbl="node1" presStyleIdx="2" presStyleCnt="4" custScaleX="80301" custLinFactNeighborX="20729" custLinFactNeighborY="-4491"/>
      <dgm:spPr/>
      <dgm:t>
        <a:bodyPr/>
        <a:lstStyle/>
        <a:p>
          <a:endParaRPr lang="ru-RU"/>
        </a:p>
      </dgm:t>
    </dgm:pt>
    <dgm:pt modelId="{65A458E9-39A6-4BB7-9B58-4E0DFF5A3DBC}" type="pres">
      <dgm:prSet presAssocID="{F33D7A8C-8004-4336-8311-4B2DB7F2D432}" presName="parTrans" presStyleCnt="0"/>
      <dgm:spPr/>
    </dgm:pt>
    <dgm:pt modelId="{383A086A-DCA9-48FE-8207-3E6E0E8ACD1B}" type="pres">
      <dgm:prSet presAssocID="{76A04494-F402-43A4-A821-C24A07CEA245}" presName="node" presStyleLbl="alignAccFollowNode1" presStyleIdx="4" presStyleCnt="8" custScaleX="338133" custScaleY="135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02A41D-1FE0-48FE-913A-EC3BE171B760}" type="pres">
      <dgm:prSet presAssocID="{32F9C9BB-4BA1-4601-B8B2-E10C5CA30E05}" presName="sibTrans" presStyleCnt="0"/>
      <dgm:spPr/>
    </dgm:pt>
    <dgm:pt modelId="{1598E9E0-6088-4B73-9742-442ED2086358}" type="pres">
      <dgm:prSet presAssocID="{63F18A03-AA35-47DB-A6F0-4C40BD34174F}" presName="node" presStyleLbl="alignAccFollowNode1" presStyleIdx="5" presStyleCnt="8" custScaleX="178555" custScaleY="141399" custLinFactX="60335" custLinFactNeighborX="100000" custLinFactNeighborY="14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E68EA1-BB52-4945-9C46-F7AEFAE6E22D}" type="pres">
      <dgm:prSet presAssocID="{14754BF7-95E9-4992-B3A3-CA24C5C52D99}" presName="vSp" presStyleCnt="0"/>
      <dgm:spPr/>
    </dgm:pt>
    <dgm:pt modelId="{80180D59-5AA1-4147-9A4D-94FEF8A89BC4}" type="pres">
      <dgm:prSet presAssocID="{CA404991-3F64-475F-80FD-98183BEB379B}" presName="horFlow" presStyleCnt="0"/>
      <dgm:spPr/>
    </dgm:pt>
    <dgm:pt modelId="{AEB718EB-B90C-43E2-9390-A801AED9426C}" type="pres">
      <dgm:prSet presAssocID="{CA404991-3F64-475F-80FD-98183BEB379B}" presName="bigChev" presStyleLbl="node1" presStyleIdx="3" presStyleCnt="4" custScaleX="85638" custScaleY="114930"/>
      <dgm:spPr/>
      <dgm:t>
        <a:bodyPr/>
        <a:lstStyle/>
        <a:p>
          <a:endParaRPr lang="ru-RU"/>
        </a:p>
      </dgm:t>
    </dgm:pt>
    <dgm:pt modelId="{21F06FFC-154E-4378-B87F-0B0B4F47B64E}" type="pres">
      <dgm:prSet presAssocID="{9F540546-ACD5-4E11-BFD7-5472174ECBFC}" presName="parTrans" presStyleCnt="0"/>
      <dgm:spPr/>
    </dgm:pt>
    <dgm:pt modelId="{0E8199D7-3CE8-453A-A484-A84B58158EE6}" type="pres">
      <dgm:prSet presAssocID="{83CB889E-FBD9-4F32-A50A-272F4E56C71E}" presName="node" presStyleLbl="alignAccFollowNode1" presStyleIdx="6" presStyleCnt="8" custScaleX="345717" custScaleY="162511" custLinFactNeighborX="-18966" custLinFactNeighborY="3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76B32-B435-4B5C-954D-DBAD54502315}" type="pres">
      <dgm:prSet presAssocID="{648919CB-1509-46D3-9AA3-D7A357CF43DA}" presName="sibTrans" presStyleCnt="0"/>
      <dgm:spPr/>
    </dgm:pt>
    <dgm:pt modelId="{8DBF3D72-A950-4702-B72C-0F3328BAB02D}" type="pres">
      <dgm:prSet presAssocID="{CCC993BB-A34C-4192-9F03-C3E218FC7074}" presName="node" presStyleLbl="alignAccFollowNode1" presStyleIdx="7" presStyleCnt="8" custScaleX="165744" custScaleY="143360" custLinFactNeighborX="46477" custLinFactNeighborY="9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9F57BE-E2B0-4ED9-B50B-7BEA6A869ED8}" type="presOf" srcId="{0FDE9CBB-8C51-40CA-B923-49B75F10592B}" destId="{D5078C93-8ADA-414E-A380-CCC83A5ACC78}" srcOrd="0" destOrd="0" presId="urn:microsoft.com/office/officeart/2005/8/layout/lProcess3"/>
    <dgm:cxn modelId="{D0D6198A-05CE-4BBB-812A-3455F1ED7B5F}" type="presOf" srcId="{83CB889E-FBD9-4F32-A50A-272F4E56C71E}" destId="{0E8199D7-3CE8-453A-A484-A84B58158EE6}" srcOrd="0" destOrd="0" presId="urn:microsoft.com/office/officeart/2005/8/layout/lProcess3"/>
    <dgm:cxn modelId="{9590F115-6C65-42DF-ACF0-D1CCC4BC5240}" srcId="{0FDE9CBB-8C51-40CA-B923-49B75F10592B}" destId="{D93A7DD1-0319-4F63-8DBB-44CC9EE74C2B}" srcOrd="1" destOrd="0" parTransId="{AA7AD3DA-15AB-4597-8E0C-5ADEBA96019A}" sibTransId="{37D1214F-A61E-4609-8FF7-5DBCE2D89526}"/>
    <dgm:cxn modelId="{4DA53556-65A1-4DA7-85E0-D3E407C01F9C}" type="presOf" srcId="{7E805EB7-F925-44F0-9FA7-220B9026C90C}" destId="{7740893C-549E-4A4A-BD08-84D857F3B2A0}" srcOrd="0" destOrd="0" presId="urn:microsoft.com/office/officeart/2005/8/layout/lProcess3"/>
    <dgm:cxn modelId="{7634278D-D4A2-4ABF-B6F0-992C9B9820DD}" srcId="{0FDE9CBB-8C51-40CA-B923-49B75F10592B}" destId="{872DCA9B-A685-49A3-9A2D-DC11A7316416}" srcOrd="0" destOrd="0" parTransId="{D01740A9-1B93-4EA8-B804-79750522381E}" sibTransId="{5340499B-384F-401D-A3A4-768255754EA9}"/>
    <dgm:cxn modelId="{9067729B-0DAD-4A05-9EE2-9B7ABE26820B}" type="presOf" srcId="{872DCA9B-A685-49A3-9A2D-DC11A7316416}" destId="{0CD7B52C-8B06-4601-ACDC-73482D0A84C6}" srcOrd="0" destOrd="0" presId="urn:microsoft.com/office/officeart/2005/8/layout/lProcess3"/>
    <dgm:cxn modelId="{4FFE0929-1E6F-40A5-A2DD-50E14F8B63A9}" type="presOf" srcId="{D93A7DD1-0319-4F63-8DBB-44CC9EE74C2B}" destId="{5E2A90A7-46A1-4503-AAB6-2519EC08C082}" srcOrd="0" destOrd="0" presId="urn:microsoft.com/office/officeart/2005/8/layout/lProcess3"/>
    <dgm:cxn modelId="{F11FFA33-46B2-42D7-9140-8475E89B30CE}" type="presOf" srcId="{CCC993BB-A34C-4192-9F03-C3E218FC7074}" destId="{8DBF3D72-A950-4702-B72C-0F3328BAB02D}" srcOrd="0" destOrd="0" presId="urn:microsoft.com/office/officeart/2005/8/layout/lProcess3"/>
    <dgm:cxn modelId="{F20DE908-7928-4D97-8E6A-D41C700C3858}" srcId="{7E805EB7-F925-44F0-9FA7-220B9026C90C}" destId="{683E8148-A674-453C-A90E-03A18BAEBE97}" srcOrd="0" destOrd="0" parTransId="{BB4EA86D-EDF8-494C-98C8-3F03AABC4CBC}" sibTransId="{C5057D65-50E0-4A51-86FC-BD2E094A9E02}"/>
    <dgm:cxn modelId="{EAC4634E-DFAA-4128-9E00-6F2EC72B3DB6}" srcId="{14754BF7-95E9-4992-B3A3-CA24C5C52D99}" destId="{76A04494-F402-43A4-A821-C24A07CEA245}" srcOrd="0" destOrd="0" parTransId="{F33D7A8C-8004-4336-8311-4B2DB7F2D432}" sibTransId="{32F9C9BB-4BA1-4601-B8B2-E10C5CA30E05}"/>
    <dgm:cxn modelId="{FCE1D31B-07A2-4E10-85E3-27E6C25D6339}" type="presOf" srcId="{79176325-2EA7-494E-A741-12A9AC248B15}" destId="{B333C6F1-75AE-45C8-B5D2-CB3CC9845DBD}" srcOrd="0" destOrd="0" presId="urn:microsoft.com/office/officeart/2005/8/layout/lProcess3"/>
    <dgm:cxn modelId="{C5E49C6B-CD19-4D3A-A4E1-7DB531CDCD90}" type="presOf" srcId="{14754BF7-95E9-4992-B3A3-CA24C5C52D99}" destId="{7294EBC8-DC81-4A44-8F14-2AFE4C0D00F7}" srcOrd="0" destOrd="0" presId="urn:microsoft.com/office/officeart/2005/8/layout/lProcess3"/>
    <dgm:cxn modelId="{18B8C776-2297-4DBE-953A-E554047BA2C0}" type="presOf" srcId="{089C411D-C0E5-4019-8463-278FDD6D96AE}" destId="{C70FAA70-4572-4139-8C42-0C4064A29B8D}" srcOrd="0" destOrd="0" presId="urn:microsoft.com/office/officeart/2005/8/layout/lProcess3"/>
    <dgm:cxn modelId="{B7C54FCF-DEDB-4030-89F1-C06A5A8FAFCD}" type="presOf" srcId="{CA404991-3F64-475F-80FD-98183BEB379B}" destId="{AEB718EB-B90C-43E2-9390-A801AED9426C}" srcOrd="0" destOrd="0" presId="urn:microsoft.com/office/officeart/2005/8/layout/lProcess3"/>
    <dgm:cxn modelId="{32DDD20F-2396-43DC-9C2D-AA56DF6783A8}" srcId="{CA404991-3F64-475F-80FD-98183BEB379B}" destId="{83CB889E-FBD9-4F32-A50A-272F4E56C71E}" srcOrd="0" destOrd="0" parTransId="{9F540546-ACD5-4E11-BFD7-5472174ECBFC}" sibTransId="{648919CB-1509-46D3-9AA3-D7A357CF43DA}"/>
    <dgm:cxn modelId="{9B5D7C42-1EDD-4E04-BD02-C3AA5F03CD11}" srcId="{683E8148-A674-453C-A90E-03A18BAEBE97}" destId="{089C411D-C0E5-4019-8463-278FDD6D96AE}" srcOrd="0" destOrd="0" parTransId="{B84B8E25-F55E-44FB-B2FE-31D2C10F3AAA}" sibTransId="{10D86D19-38FE-4484-876E-4F310DD3F17D}"/>
    <dgm:cxn modelId="{BDE8CA4D-8129-4340-9A22-8BD459842C36}" type="presOf" srcId="{63F18A03-AA35-47DB-A6F0-4C40BD34174F}" destId="{1598E9E0-6088-4B73-9742-442ED2086358}" srcOrd="0" destOrd="0" presId="urn:microsoft.com/office/officeart/2005/8/layout/lProcess3"/>
    <dgm:cxn modelId="{E217C1E1-3F93-47A9-8183-8597C01D044B}" type="presOf" srcId="{683E8148-A674-453C-A90E-03A18BAEBE97}" destId="{A66FB8B9-4787-49D6-868D-F5AA4C1E3FC0}" srcOrd="0" destOrd="0" presId="urn:microsoft.com/office/officeart/2005/8/layout/lProcess3"/>
    <dgm:cxn modelId="{20384B81-AA34-4E9A-8A84-56998AF8FDA2}" srcId="{7E805EB7-F925-44F0-9FA7-220B9026C90C}" destId="{14754BF7-95E9-4992-B3A3-CA24C5C52D99}" srcOrd="2" destOrd="0" parTransId="{9125C7DE-05E7-4613-8AF0-389696D5AEF2}" sibTransId="{DF1DA10D-2B49-4A70-A8B0-08ED0285DEE5}"/>
    <dgm:cxn modelId="{51E13853-CAA7-4349-9BCF-3D2BC59D4B56}" srcId="{7E805EB7-F925-44F0-9FA7-220B9026C90C}" destId="{CA404991-3F64-475F-80FD-98183BEB379B}" srcOrd="3" destOrd="0" parTransId="{DD0F45EB-D5E8-4179-BE3E-13B037616468}" sibTransId="{D12B8DCB-0894-45CF-9981-263657538EFD}"/>
    <dgm:cxn modelId="{5CF77941-908E-4ECD-90E6-5060AE05D23F}" srcId="{CA404991-3F64-475F-80FD-98183BEB379B}" destId="{CCC993BB-A34C-4192-9F03-C3E218FC7074}" srcOrd="1" destOrd="0" parTransId="{8AC2EFBB-F0FE-4AAB-BCB2-E12D34C9E116}" sibTransId="{0BC6E93C-F4B1-44AA-8B33-CF55BD61041F}"/>
    <dgm:cxn modelId="{32EAD008-6D0F-4BC2-A781-BF62B1789C3B}" srcId="{7E805EB7-F925-44F0-9FA7-220B9026C90C}" destId="{0FDE9CBB-8C51-40CA-B923-49B75F10592B}" srcOrd="1" destOrd="0" parTransId="{0CF3F590-0F1E-41B2-8604-E1506884541D}" sibTransId="{FFC61210-6F06-47FD-B1DB-B2C58A0AC095}"/>
    <dgm:cxn modelId="{CD39DBA6-60D0-4F50-BDC9-3013625EC8A4}" srcId="{14754BF7-95E9-4992-B3A3-CA24C5C52D99}" destId="{63F18A03-AA35-47DB-A6F0-4C40BD34174F}" srcOrd="1" destOrd="0" parTransId="{B7588168-1F01-40B1-A8B1-9F52E3F4FD42}" sibTransId="{E0671F0C-B8E3-42EB-90C3-8319C2D1F5D2}"/>
    <dgm:cxn modelId="{0488181C-A961-40EF-AEF8-CD85C464F316}" type="presOf" srcId="{76A04494-F402-43A4-A821-C24A07CEA245}" destId="{383A086A-DCA9-48FE-8207-3E6E0E8ACD1B}" srcOrd="0" destOrd="0" presId="urn:microsoft.com/office/officeart/2005/8/layout/lProcess3"/>
    <dgm:cxn modelId="{1B750BE9-B164-4B04-96AA-37937E419233}" srcId="{683E8148-A674-453C-A90E-03A18BAEBE97}" destId="{79176325-2EA7-494E-A741-12A9AC248B15}" srcOrd="1" destOrd="0" parTransId="{C510CEDA-021E-4BC3-8DA7-EE1483D44E6A}" sibTransId="{6E551646-0CFE-42EC-9AEE-FCD342745994}"/>
    <dgm:cxn modelId="{2F77A755-1267-48ED-A188-DA30A00F3413}" type="presParOf" srcId="{7740893C-549E-4A4A-BD08-84D857F3B2A0}" destId="{2227C15D-06F4-441F-8981-32DFCFB143BE}" srcOrd="0" destOrd="0" presId="urn:microsoft.com/office/officeart/2005/8/layout/lProcess3"/>
    <dgm:cxn modelId="{003B0CB9-1825-4CA4-8473-F98329723E0E}" type="presParOf" srcId="{2227C15D-06F4-441F-8981-32DFCFB143BE}" destId="{A66FB8B9-4787-49D6-868D-F5AA4C1E3FC0}" srcOrd="0" destOrd="0" presId="urn:microsoft.com/office/officeart/2005/8/layout/lProcess3"/>
    <dgm:cxn modelId="{27282F5B-BAA1-40A2-9429-9DB527505017}" type="presParOf" srcId="{2227C15D-06F4-441F-8981-32DFCFB143BE}" destId="{EC37194E-BA17-46DB-8B05-88B811257A07}" srcOrd="1" destOrd="0" presId="urn:microsoft.com/office/officeart/2005/8/layout/lProcess3"/>
    <dgm:cxn modelId="{8DC31273-6A9F-4A6F-8CF6-0A26B59E97C7}" type="presParOf" srcId="{2227C15D-06F4-441F-8981-32DFCFB143BE}" destId="{C70FAA70-4572-4139-8C42-0C4064A29B8D}" srcOrd="2" destOrd="0" presId="urn:microsoft.com/office/officeart/2005/8/layout/lProcess3"/>
    <dgm:cxn modelId="{B781AEB5-608E-4C73-B67F-B6F16269CF0B}" type="presParOf" srcId="{2227C15D-06F4-441F-8981-32DFCFB143BE}" destId="{69F18653-8444-4BB0-9977-10AB6697AF58}" srcOrd="3" destOrd="0" presId="urn:microsoft.com/office/officeart/2005/8/layout/lProcess3"/>
    <dgm:cxn modelId="{79795058-8F00-4285-B2C3-66DD8908C579}" type="presParOf" srcId="{2227C15D-06F4-441F-8981-32DFCFB143BE}" destId="{B333C6F1-75AE-45C8-B5D2-CB3CC9845DBD}" srcOrd="4" destOrd="0" presId="urn:microsoft.com/office/officeart/2005/8/layout/lProcess3"/>
    <dgm:cxn modelId="{4545B58A-A7B5-4DC2-B72F-A6E5DAE57A42}" type="presParOf" srcId="{7740893C-549E-4A4A-BD08-84D857F3B2A0}" destId="{F3EE8FFE-A7E1-4455-89F0-9BB4622B56C6}" srcOrd="1" destOrd="0" presId="urn:microsoft.com/office/officeart/2005/8/layout/lProcess3"/>
    <dgm:cxn modelId="{A75AE497-F338-4B1D-8BC3-67AC3A2D2D28}" type="presParOf" srcId="{7740893C-549E-4A4A-BD08-84D857F3B2A0}" destId="{D4E0FF33-B2AE-45A9-908A-B61B7FFFE505}" srcOrd="2" destOrd="0" presId="urn:microsoft.com/office/officeart/2005/8/layout/lProcess3"/>
    <dgm:cxn modelId="{BEA59904-9DA4-41DE-9C39-B1C6ABBF520F}" type="presParOf" srcId="{D4E0FF33-B2AE-45A9-908A-B61B7FFFE505}" destId="{D5078C93-8ADA-414E-A380-CCC83A5ACC78}" srcOrd="0" destOrd="0" presId="urn:microsoft.com/office/officeart/2005/8/layout/lProcess3"/>
    <dgm:cxn modelId="{C4AC4101-CBC4-4AF6-83A3-297197428F09}" type="presParOf" srcId="{D4E0FF33-B2AE-45A9-908A-B61B7FFFE505}" destId="{F59362B9-5EE6-40AA-9DC0-1497B703509A}" srcOrd="1" destOrd="0" presId="urn:microsoft.com/office/officeart/2005/8/layout/lProcess3"/>
    <dgm:cxn modelId="{A6A9B9A4-A7CA-4DB4-BE6E-140A8DF4916E}" type="presParOf" srcId="{D4E0FF33-B2AE-45A9-908A-B61B7FFFE505}" destId="{0CD7B52C-8B06-4601-ACDC-73482D0A84C6}" srcOrd="2" destOrd="0" presId="urn:microsoft.com/office/officeart/2005/8/layout/lProcess3"/>
    <dgm:cxn modelId="{61B66C48-E9E9-4FAF-A787-6A9190E7C49F}" type="presParOf" srcId="{D4E0FF33-B2AE-45A9-908A-B61B7FFFE505}" destId="{8070D0FA-38AB-48C6-9787-96558E4E2741}" srcOrd="3" destOrd="0" presId="urn:microsoft.com/office/officeart/2005/8/layout/lProcess3"/>
    <dgm:cxn modelId="{A3701E7F-DD14-4864-BE8A-22EA762A796D}" type="presParOf" srcId="{D4E0FF33-B2AE-45A9-908A-B61B7FFFE505}" destId="{5E2A90A7-46A1-4503-AAB6-2519EC08C082}" srcOrd="4" destOrd="0" presId="urn:microsoft.com/office/officeart/2005/8/layout/lProcess3"/>
    <dgm:cxn modelId="{93326627-1341-461D-9706-95D1D528AEAB}" type="presParOf" srcId="{7740893C-549E-4A4A-BD08-84D857F3B2A0}" destId="{8E917EAD-F515-43B5-81E8-A7FE140C6254}" srcOrd="3" destOrd="0" presId="urn:microsoft.com/office/officeart/2005/8/layout/lProcess3"/>
    <dgm:cxn modelId="{1CBB2ECD-D6E3-4300-977A-DDA0E3F01AA4}" type="presParOf" srcId="{7740893C-549E-4A4A-BD08-84D857F3B2A0}" destId="{FE2B4494-9587-4AC8-854B-8A64145EE17B}" srcOrd="4" destOrd="0" presId="urn:microsoft.com/office/officeart/2005/8/layout/lProcess3"/>
    <dgm:cxn modelId="{BEFBAC05-50E2-428D-B957-CA18389FD402}" type="presParOf" srcId="{FE2B4494-9587-4AC8-854B-8A64145EE17B}" destId="{7294EBC8-DC81-4A44-8F14-2AFE4C0D00F7}" srcOrd="0" destOrd="0" presId="urn:microsoft.com/office/officeart/2005/8/layout/lProcess3"/>
    <dgm:cxn modelId="{3599D53F-56B3-4347-8BD6-6911BF50AD24}" type="presParOf" srcId="{FE2B4494-9587-4AC8-854B-8A64145EE17B}" destId="{65A458E9-39A6-4BB7-9B58-4E0DFF5A3DBC}" srcOrd="1" destOrd="0" presId="urn:microsoft.com/office/officeart/2005/8/layout/lProcess3"/>
    <dgm:cxn modelId="{53C2A669-CF54-451C-B8B6-BD6282F5E90E}" type="presParOf" srcId="{FE2B4494-9587-4AC8-854B-8A64145EE17B}" destId="{383A086A-DCA9-48FE-8207-3E6E0E8ACD1B}" srcOrd="2" destOrd="0" presId="urn:microsoft.com/office/officeart/2005/8/layout/lProcess3"/>
    <dgm:cxn modelId="{50674E07-E7F2-4ED8-98BE-C1FC7A226E04}" type="presParOf" srcId="{FE2B4494-9587-4AC8-854B-8A64145EE17B}" destId="{9102A41D-1FE0-48FE-913A-EC3BE171B760}" srcOrd="3" destOrd="0" presId="urn:microsoft.com/office/officeart/2005/8/layout/lProcess3"/>
    <dgm:cxn modelId="{DCA20CC0-A01D-4917-89F7-26E42734322C}" type="presParOf" srcId="{FE2B4494-9587-4AC8-854B-8A64145EE17B}" destId="{1598E9E0-6088-4B73-9742-442ED2086358}" srcOrd="4" destOrd="0" presId="urn:microsoft.com/office/officeart/2005/8/layout/lProcess3"/>
    <dgm:cxn modelId="{1500FE23-C2A3-466D-92FB-29E224EA8456}" type="presParOf" srcId="{7740893C-549E-4A4A-BD08-84D857F3B2A0}" destId="{8DE68EA1-BB52-4945-9C46-F7AEFAE6E22D}" srcOrd="5" destOrd="0" presId="urn:microsoft.com/office/officeart/2005/8/layout/lProcess3"/>
    <dgm:cxn modelId="{26CE9129-23FC-4794-8E48-3D197A2C67BB}" type="presParOf" srcId="{7740893C-549E-4A4A-BD08-84D857F3B2A0}" destId="{80180D59-5AA1-4147-9A4D-94FEF8A89BC4}" srcOrd="6" destOrd="0" presId="urn:microsoft.com/office/officeart/2005/8/layout/lProcess3"/>
    <dgm:cxn modelId="{5718F993-B392-4D3B-BB4F-8815685EB58D}" type="presParOf" srcId="{80180D59-5AA1-4147-9A4D-94FEF8A89BC4}" destId="{AEB718EB-B90C-43E2-9390-A801AED9426C}" srcOrd="0" destOrd="0" presId="urn:microsoft.com/office/officeart/2005/8/layout/lProcess3"/>
    <dgm:cxn modelId="{334570F0-020A-414C-BACE-1CD3EF3CB79D}" type="presParOf" srcId="{80180D59-5AA1-4147-9A4D-94FEF8A89BC4}" destId="{21F06FFC-154E-4378-B87F-0B0B4F47B64E}" srcOrd="1" destOrd="0" presId="urn:microsoft.com/office/officeart/2005/8/layout/lProcess3"/>
    <dgm:cxn modelId="{E4D2AB9C-8FF2-4B2C-88CE-894EA6200DE5}" type="presParOf" srcId="{80180D59-5AA1-4147-9A4D-94FEF8A89BC4}" destId="{0E8199D7-3CE8-453A-A484-A84B58158EE6}" srcOrd="2" destOrd="0" presId="urn:microsoft.com/office/officeart/2005/8/layout/lProcess3"/>
    <dgm:cxn modelId="{6D06FD3A-81FD-4AF8-9C5A-C2E0E0D57A01}" type="presParOf" srcId="{80180D59-5AA1-4147-9A4D-94FEF8A89BC4}" destId="{F4D76B32-B435-4B5C-954D-DBAD54502315}" srcOrd="3" destOrd="0" presId="urn:microsoft.com/office/officeart/2005/8/layout/lProcess3"/>
    <dgm:cxn modelId="{E2A5F1B7-6FEF-4C29-B9D3-2757DB69D346}" type="presParOf" srcId="{80180D59-5AA1-4147-9A4D-94FEF8A89BC4}" destId="{8DBF3D72-A950-4702-B72C-0F3328BAB02D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9996E-53B6-45CF-8947-42D3D7161CA3}">
      <dsp:nvSpPr>
        <dsp:cNvPr id="0" name=""/>
        <dsp:cNvSpPr/>
      </dsp:nvSpPr>
      <dsp:spPr>
        <a:xfrm>
          <a:off x="0" y="4960236"/>
          <a:ext cx="8623250" cy="287415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ysClr val="windowText" lastClr="000000"/>
              </a:solidFill>
              <a:latin typeface="+mn-lt"/>
            </a:rPr>
            <a:t>Місцевий бюджет </a:t>
          </a:r>
        </a:p>
      </dsp:txBody>
      <dsp:txXfrm>
        <a:off x="0" y="4960236"/>
        <a:ext cx="8623250" cy="287415"/>
      </dsp:txXfrm>
    </dsp:sp>
    <dsp:sp modelId="{7E32149E-21D5-45EF-8C02-CB16B27F0214}">
      <dsp:nvSpPr>
        <dsp:cNvPr id="0" name=""/>
        <dsp:cNvSpPr/>
      </dsp:nvSpPr>
      <dsp:spPr>
        <a:xfrm rot="10800000">
          <a:off x="0" y="3724970"/>
          <a:ext cx="8623250" cy="1273573"/>
        </a:xfrm>
        <a:prstGeom prst="upArrowCallou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Text" lastClr="000000"/>
              </a:solidFill>
              <a:latin typeface="+mn-lt"/>
            </a:rPr>
            <a:t>Прогноз </a:t>
          </a:r>
          <a:r>
            <a:rPr lang="ru-RU" sz="2400" b="1" kern="1200" dirty="0" smtClean="0">
              <a:solidFill>
                <a:sysClr val="windowText" lastClr="000000"/>
              </a:solidFill>
              <a:latin typeface="+mn-lt"/>
            </a:rPr>
            <a:t>місцевого бюджету 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ysClr val="windowText" lastClr="000000"/>
              </a:solidFill>
              <a:latin typeface="+mn-lt"/>
            </a:rPr>
            <a:t>                                                                   </a:t>
          </a:r>
          <a:r>
            <a:rPr lang="ru-RU" sz="2000" b="0" kern="120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3 роки </a:t>
          </a:r>
          <a:endParaRPr lang="ru-RU" sz="2000" b="0" kern="1200" dirty="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sp:txBody>
      <dsp:txXfrm rot="10800000">
        <a:off x="0" y="3724970"/>
        <a:ext cx="8623250" cy="827530"/>
      </dsp:txXfrm>
    </dsp:sp>
    <dsp:sp modelId="{399BBA4D-1C76-475F-B18B-D345E445F969}">
      <dsp:nvSpPr>
        <dsp:cNvPr id="0" name=""/>
        <dsp:cNvSpPr/>
      </dsp:nvSpPr>
      <dsp:spPr>
        <a:xfrm rot="10800000">
          <a:off x="0" y="2522784"/>
          <a:ext cx="8623250" cy="1273573"/>
        </a:xfrm>
        <a:prstGeom prst="upArrowCallout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Програми</a:t>
          </a:r>
          <a:r>
            <a:rPr lang="ru-RU" sz="2000" b="1" kern="120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2000" b="1" kern="1200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соціально - економічного розвитку, місцеві програм</a:t>
          </a:r>
          <a:r>
            <a:rPr lang="ru-RU" sz="2000" b="1" kern="1200" dirty="0">
              <a:solidFill>
                <a:sysClr val="windowText" lastClr="000000"/>
              </a:solidFill>
              <a:latin typeface="+mn-lt"/>
            </a:rPr>
            <a:t>и  </a:t>
          </a:r>
        </a:p>
      </dsp:txBody>
      <dsp:txXfrm rot="-10800000">
        <a:off x="0" y="2522784"/>
        <a:ext cx="8623250" cy="447024"/>
      </dsp:txXfrm>
    </dsp:sp>
    <dsp:sp modelId="{762337E4-4702-4F2B-ADDA-CBC6EC3C8DEC}">
      <dsp:nvSpPr>
        <dsp:cNvPr id="0" name=""/>
        <dsp:cNvSpPr/>
      </dsp:nvSpPr>
      <dsp:spPr>
        <a:xfrm>
          <a:off x="0" y="2929143"/>
          <a:ext cx="4311625" cy="380798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Середньостроковий період </a:t>
          </a:r>
        </a:p>
      </dsp:txBody>
      <dsp:txXfrm>
        <a:off x="0" y="2929143"/>
        <a:ext cx="4311625" cy="380798"/>
      </dsp:txXfrm>
    </dsp:sp>
    <dsp:sp modelId="{6BFC313E-47A7-424A-B9F3-2BC200A26FA2}">
      <dsp:nvSpPr>
        <dsp:cNvPr id="0" name=""/>
        <dsp:cNvSpPr/>
      </dsp:nvSpPr>
      <dsp:spPr>
        <a:xfrm>
          <a:off x="4311625" y="2981678"/>
          <a:ext cx="4311625" cy="380798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+mn-lt"/>
              <a:cs typeface="Times New Roman" panose="02020603050405020304" pitchFamily="18" charset="0"/>
            </a:rPr>
            <a:t>від 2 до 5 років </a:t>
          </a:r>
          <a:endParaRPr lang="ru-RU" sz="2000" b="0" kern="1200" dirty="0">
            <a:latin typeface="+mn-lt"/>
            <a:cs typeface="Times New Roman" panose="02020603050405020304" pitchFamily="18" charset="0"/>
          </a:endParaRPr>
        </a:p>
      </dsp:txBody>
      <dsp:txXfrm>
        <a:off x="4311625" y="2981678"/>
        <a:ext cx="4311625" cy="380798"/>
      </dsp:txXfrm>
    </dsp:sp>
    <dsp:sp modelId="{638F5F6E-2B35-48B5-A1C2-D305B1DD9D12}">
      <dsp:nvSpPr>
        <dsp:cNvPr id="0" name=""/>
        <dsp:cNvSpPr/>
      </dsp:nvSpPr>
      <dsp:spPr>
        <a:xfrm rot="10800000">
          <a:off x="0" y="1252450"/>
          <a:ext cx="8623250" cy="1273573"/>
        </a:xfrm>
        <a:prstGeom prst="upArrowCallou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План </a:t>
          </a:r>
          <a:r>
            <a:rPr lang="uk-UA" sz="2200" b="1" kern="1200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заходів</a:t>
          </a:r>
          <a:r>
            <a:rPr lang="ru-RU" sz="2200" b="1" kern="120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 </a:t>
          </a:r>
          <a:r>
            <a:rPr lang="ru-RU" sz="2200" b="1" kern="1200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з </a:t>
          </a:r>
          <a:r>
            <a:rPr lang="uk-UA" sz="2200" b="1" kern="1200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реалізації Стратегії </a:t>
          </a:r>
          <a:endParaRPr lang="uk-UA" sz="2200" b="1" kern="1200" noProof="0" dirty="0">
            <a:solidFill>
              <a:sysClr val="windowText" lastClr="000000"/>
            </a:solidFill>
            <a:latin typeface="+mn-lt"/>
            <a:cs typeface="Times New Roman" panose="02020603050405020304" pitchFamily="18" charset="0"/>
          </a:endParaRPr>
        </a:p>
      </dsp:txBody>
      <dsp:txXfrm rot="-10800000">
        <a:off x="0" y="1252450"/>
        <a:ext cx="8623250" cy="447024"/>
      </dsp:txXfrm>
    </dsp:sp>
    <dsp:sp modelId="{193F9CC7-5960-42E5-AF8B-85B1AAD4B3F7}">
      <dsp:nvSpPr>
        <dsp:cNvPr id="0" name=""/>
        <dsp:cNvSpPr/>
      </dsp:nvSpPr>
      <dsp:spPr>
        <a:xfrm>
          <a:off x="0" y="1741057"/>
          <a:ext cx="3950866" cy="355311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Середньостроковий</a:t>
          </a:r>
          <a:r>
            <a:rPr lang="uk-UA" sz="2000" b="0" kern="1200" noProof="0" dirty="0" smtClean="0">
              <a:latin typeface="+mn-lt"/>
              <a:cs typeface="Times New Roman" panose="02020603050405020304" pitchFamily="18" charset="0"/>
            </a:rPr>
            <a:t> період </a:t>
          </a:r>
          <a:endParaRPr lang="uk-UA" sz="2000" b="0" kern="1200" noProof="0" dirty="0">
            <a:latin typeface="+mn-lt"/>
            <a:cs typeface="Times New Roman" panose="02020603050405020304" pitchFamily="18" charset="0"/>
          </a:endParaRPr>
        </a:p>
      </dsp:txBody>
      <dsp:txXfrm>
        <a:off x="0" y="1741057"/>
        <a:ext cx="3950866" cy="355311"/>
      </dsp:txXfrm>
    </dsp:sp>
    <dsp:sp modelId="{EF5E7333-E719-4173-93CF-6AC24706AB13}">
      <dsp:nvSpPr>
        <dsp:cNvPr id="0" name=""/>
        <dsp:cNvSpPr/>
      </dsp:nvSpPr>
      <dsp:spPr>
        <a:xfrm>
          <a:off x="3957937" y="1747974"/>
          <a:ext cx="4665312" cy="380798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+mn-lt"/>
              <a:cs typeface="Times New Roman" panose="02020603050405020304" pitchFamily="18" charset="0"/>
            </a:rPr>
            <a:t>      3 – 5 років </a:t>
          </a:r>
          <a:endParaRPr lang="ru-RU" sz="2000" b="0" kern="1200" dirty="0">
            <a:latin typeface="+mn-lt"/>
            <a:cs typeface="Times New Roman" panose="02020603050405020304" pitchFamily="18" charset="0"/>
          </a:endParaRPr>
        </a:p>
      </dsp:txBody>
      <dsp:txXfrm>
        <a:off x="3957937" y="1747974"/>
        <a:ext cx="4665312" cy="380798"/>
      </dsp:txXfrm>
    </dsp:sp>
    <dsp:sp modelId="{95A4CAC1-F9F0-4F96-8340-067222463777}">
      <dsp:nvSpPr>
        <dsp:cNvPr id="0" name=""/>
        <dsp:cNvSpPr/>
      </dsp:nvSpPr>
      <dsp:spPr>
        <a:xfrm rot="10800000">
          <a:off x="0" y="158442"/>
          <a:ext cx="8623250" cy="1273573"/>
        </a:xfrm>
        <a:prstGeom prst="upArrowCallou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Стратегія розвитку </a:t>
          </a:r>
          <a:endParaRPr lang="ru-RU" sz="2400" b="1" kern="1200" dirty="0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10800000">
        <a:off x="0" y="158442"/>
        <a:ext cx="8623250" cy="447024"/>
      </dsp:txXfrm>
    </dsp:sp>
    <dsp:sp modelId="{C421B3A3-9DC9-471E-8508-D0E8BCC5AD47}">
      <dsp:nvSpPr>
        <dsp:cNvPr id="0" name=""/>
        <dsp:cNvSpPr/>
      </dsp:nvSpPr>
      <dsp:spPr>
        <a:xfrm>
          <a:off x="0" y="552955"/>
          <a:ext cx="4311625" cy="380798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latin typeface="+mn-lt"/>
            </a:rPr>
            <a:t>Довгостроковий період </a:t>
          </a:r>
        </a:p>
      </dsp:txBody>
      <dsp:txXfrm>
        <a:off x="0" y="552955"/>
        <a:ext cx="4311625" cy="380798"/>
      </dsp:txXfrm>
    </dsp:sp>
    <dsp:sp modelId="{9801A0E4-4A6F-442E-A440-9B4111BFCD55}">
      <dsp:nvSpPr>
        <dsp:cNvPr id="0" name=""/>
        <dsp:cNvSpPr/>
      </dsp:nvSpPr>
      <dsp:spPr>
        <a:xfrm>
          <a:off x="4311625" y="552955"/>
          <a:ext cx="4311625" cy="380798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latin typeface="+mn-lt"/>
              <a:cs typeface="Times New Roman" panose="02020603050405020304" pitchFamily="18" charset="0"/>
            </a:rPr>
            <a:t>5-7 років </a:t>
          </a:r>
        </a:p>
      </dsp:txBody>
      <dsp:txXfrm>
        <a:off x="4311625" y="552955"/>
        <a:ext cx="4311625" cy="3807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9996E-53B6-45CF-8947-42D3D7161CA3}">
      <dsp:nvSpPr>
        <dsp:cNvPr id="0" name=""/>
        <dsp:cNvSpPr/>
      </dsp:nvSpPr>
      <dsp:spPr>
        <a:xfrm>
          <a:off x="0" y="4755021"/>
          <a:ext cx="9098701" cy="369124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Text" lastClr="000000"/>
              </a:solidFill>
              <a:latin typeface="+mn-lt"/>
            </a:rPr>
            <a:t>Місцевий бюджет </a:t>
          </a:r>
        </a:p>
      </dsp:txBody>
      <dsp:txXfrm>
        <a:off x="0" y="4755021"/>
        <a:ext cx="9098701" cy="369124"/>
      </dsp:txXfrm>
    </dsp:sp>
    <dsp:sp modelId="{9783EBC3-E3C8-4C7E-98EC-B4A6C19771AE}">
      <dsp:nvSpPr>
        <dsp:cNvPr id="0" name=""/>
        <dsp:cNvSpPr/>
      </dsp:nvSpPr>
      <dsp:spPr>
        <a:xfrm rot="10800000" flipH="1" flipV="1">
          <a:off x="392836" y="4284295"/>
          <a:ext cx="4025538" cy="56524"/>
        </a:xfrm>
        <a:prstGeom prst="upArrowCallou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" b="1" kern="1200" noProof="0" dirty="0" smtClean="0">
              <a:latin typeface="+mn-lt"/>
              <a:cs typeface="Times New Roman" panose="02020603050405020304" pitchFamily="18" charset="0"/>
            </a:rPr>
            <a:t>Середньостроковий період </a:t>
          </a:r>
          <a:endParaRPr lang="uk-UA" sz="500" b="1" kern="1200" noProof="0" dirty="0">
            <a:latin typeface="+mn-lt"/>
            <a:cs typeface="Times New Roman" panose="02020603050405020304" pitchFamily="18" charset="0"/>
          </a:endParaRPr>
        </a:p>
      </dsp:txBody>
      <dsp:txXfrm rot="10800000">
        <a:off x="392836" y="4304091"/>
        <a:ext cx="4025538" cy="36728"/>
      </dsp:txXfrm>
    </dsp:sp>
    <dsp:sp modelId="{7E32149E-21D5-45EF-8C02-CB16B27F0214}">
      <dsp:nvSpPr>
        <dsp:cNvPr id="0" name=""/>
        <dsp:cNvSpPr/>
      </dsp:nvSpPr>
      <dsp:spPr>
        <a:xfrm rot="10800000">
          <a:off x="0" y="3682281"/>
          <a:ext cx="9098701" cy="1114298"/>
        </a:xfrm>
        <a:prstGeom prst="upArrowCallout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ysClr val="windowText" lastClr="000000"/>
              </a:solidFill>
              <a:latin typeface="+mn-lt"/>
            </a:rPr>
            <a:t>Програма економічного і соціального розвитку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ru-RU" sz="2200" b="1" kern="120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Короткостроковий період                                   </a:t>
          </a:r>
          <a:r>
            <a:rPr lang="ru-RU" sz="2200" b="1" kern="12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рік </a:t>
          </a:r>
          <a:endParaRPr lang="ru-RU" sz="2200" b="1" kern="1200" dirty="0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3682281"/>
        <a:ext cx="9098701" cy="724037"/>
      </dsp:txXfrm>
    </dsp:sp>
    <dsp:sp modelId="{399BBA4D-1C76-475F-B18B-D345E445F969}">
      <dsp:nvSpPr>
        <dsp:cNvPr id="0" name=""/>
        <dsp:cNvSpPr/>
      </dsp:nvSpPr>
      <dsp:spPr>
        <a:xfrm rot="10800000">
          <a:off x="0" y="2520987"/>
          <a:ext cx="9098701" cy="1299412"/>
        </a:xfrm>
        <a:prstGeom prst="upArrowCallou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Прогноз місцевого бюджету</a:t>
          </a:r>
          <a:r>
            <a:rPr lang="ru-RU" sz="2400" b="1" kern="1200" dirty="0" smtClean="0">
              <a:solidFill>
                <a:sysClr val="windowText" lastClr="000000"/>
              </a:solidFill>
              <a:latin typeface="+mn-lt"/>
            </a:rPr>
            <a:t>  </a:t>
          </a:r>
          <a:endParaRPr lang="ru-RU" sz="2400" b="1" kern="1200" dirty="0">
            <a:solidFill>
              <a:sysClr val="windowText" lastClr="000000"/>
            </a:solidFill>
            <a:latin typeface="+mn-lt"/>
          </a:endParaRPr>
        </a:p>
      </dsp:txBody>
      <dsp:txXfrm rot="-10800000">
        <a:off x="0" y="2520987"/>
        <a:ext cx="9098701" cy="456093"/>
      </dsp:txXfrm>
    </dsp:sp>
    <dsp:sp modelId="{762337E4-4702-4F2B-ADDA-CBC6EC3C8DEC}">
      <dsp:nvSpPr>
        <dsp:cNvPr id="0" name=""/>
        <dsp:cNvSpPr/>
      </dsp:nvSpPr>
      <dsp:spPr>
        <a:xfrm>
          <a:off x="4225" y="3200257"/>
          <a:ext cx="4700403" cy="203610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ysClr val="windowText" lastClr="000000"/>
              </a:solidFill>
              <a:latin typeface="+mn-lt"/>
              <a:cs typeface="Times New Roman" panose="02020603050405020304" pitchFamily="18" charset="0"/>
            </a:rPr>
            <a:t>Середньостроковий період </a:t>
          </a:r>
        </a:p>
      </dsp:txBody>
      <dsp:txXfrm>
        <a:off x="4225" y="3200257"/>
        <a:ext cx="4700403" cy="203610"/>
      </dsp:txXfrm>
    </dsp:sp>
    <dsp:sp modelId="{6BFC313E-47A7-424A-B9F3-2BC200A26FA2}">
      <dsp:nvSpPr>
        <dsp:cNvPr id="0" name=""/>
        <dsp:cNvSpPr/>
      </dsp:nvSpPr>
      <dsp:spPr>
        <a:xfrm>
          <a:off x="4708853" y="3237389"/>
          <a:ext cx="4389847" cy="337363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+mn-lt"/>
              <a:cs typeface="Times New Roman" panose="02020603050405020304" pitchFamily="18" charset="0"/>
            </a:rPr>
            <a:t>3 роки </a:t>
          </a:r>
          <a:endParaRPr lang="ru-RU" sz="2200" b="1" kern="1200" dirty="0">
            <a:latin typeface="+mn-lt"/>
            <a:cs typeface="Times New Roman" panose="02020603050405020304" pitchFamily="18" charset="0"/>
          </a:endParaRPr>
        </a:p>
      </dsp:txBody>
      <dsp:txXfrm>
        <a:off x="4708853" y="3237389"/>
        <a:ext cx="4389847" cy="337363"/>
      </dsp:txXfrm>
    </dsp:sp>
    <dsp:sp modelId="{638F5F6E-2B35-48B5-A1C2-D305B1DD9D12}">
      <dsp:nvSpPr>
        <dsp:cNvPr id="0" name=""/>
        <dsp:cNvSpPr/>
      </dsp:nvSpPr>
      <dsp:spPr>
        <a:xfrm rot="10800000">
          <a:off x="0" y="1280936"/>
          <a:ext cx="9098701" cy="1299412"/>
        </a:xfrm>
        <a:prstGeom prst="upArrowCallou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Прогноз економічного та соціального розвитку</a:t>
          </a:r>
          <a:r>
            <a:rPr lang="uk-UA" sz="2400" b="1" kern="1200" noProof="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</a:t>
          </a:r>
          <a:endParaRPr lang="uk-UA" sz="2400" b="1" kern="1200" noProof="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 rot="-10800000">
        <a:off x="0" y="1280936"/>
        <a:ext cx="9098701" cy="456093"/>
      </dsp:txXfrm>
    </dsp:sp>
    <dsp:sp modelId="{193F9CC7-5960-42E5-AF8B-85B1AAD4B3F7}">
      <dsp:nvSpPr>
        <dsp:cNvPr id="0" name=""/>
        <dsp:cNvSpPr/>
      </dsp:nvSpPr>
      <dsp:spPr>
        <a:xfrm>
          <a:off x="0" y="1779456"/>
          <a:ext cx="4168701" cy="362520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noProof="0" dirty="0" smtClean="0">
              <a:latin typeface="+mn-lt"/>
              <a:cs typeface="Times New Roman" panose="02020603050405020304" pitchFamily="18" charset="0"/>
            </a:rPr>
            <a:t>Середньостроковий період </a:t>
          </a:r>
          <a:endParaRPr lang="uk-UA" sz="2200" b="1" kern="1200" noProof="0" dirty="0">
            <a:latin typeface="+mn-lt"/>
            <a:cs typeface="Times New Roman" panose="02020603050405020304" pitchFamily="18" charset="0"/>
          </a:endParaRPr>
        </a:p>
      </dsp:txBody>
      <dsp:txXfrm>
        <a:off x="0" y="1779456"/>
        <a:ext cx="4168701" cy="362520"/>
      </dsp:txXfrm>
    </dsp:sp>
    <dsp:sp modelId="{EF5E7333-E719-4173-93CF-6AC24706AB13}">
      <dsp:nvSpPr>
        <dsp:cNvPr id="0" name=""/>
        <dsp:cNvSpPr/>
      </dsp:nvSpPr>
      <dsp:spPr>
        <a:xfrm>
          <a:off x="4176161" y="1786513"/>
          <a:ext cx="4922539" cy="388524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+mn-lt"/>
              <a:cs typeface="Times New Roman" panose="02020603050405020304" pitchFamily="18" charset="0"/>
            </a:rPr>
            <a:t>3-5 </a:t>
          </a:r>
          <a:r>
            <a:rPr lang="ru-RU" sz="2200" b="1" kern="1200" dirty="0">
              <a:latin typeface="+mn-lt"/>
              <a:cs typeface="Times New Roman" panose="02020603050405020304" pitchFamily="18" charset="0"/>
            </a:rPr>
            <a:t>років </a:t>
          </a:r>
        </a:p>
      </dsp:txBody>
      <dsp:txXfrm>
        <a:off x="4176161" y="1786513"/>
        <a:ext cx="4922539" cy="388524"/>
      </dsp:txXfrm>
    </dsp:sp>
    <dsp:sp modelId="{95A4CAC1-F9F0-4F96-8340-067222463777}">
      <dsp:nvSpPr>
        <dsp:cNvPr id="0" name=""/>
        <dsp:cNvSpPr/>
      </dsp:nvSpPr>
      <dsp:spPr>
        <a:xfrm rot="10800000">
          <a:off x="0" y="65872"/>
          <a:ext cx="9098701" cy="1299412"/>
        </a:xfrm>
        <a:prstGeom prst="upArrowCallou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Стратегія розвитку та План реалізації Стратегії </a:t>
          </a:r>
          <a:endParaRPr lang="ru-RU" sz="24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10800000">
        <a:off x="0" y="65872"/>
        <a:ext cx="9098701" cy="456093"/>
      </dsp:txXfrm>
    </dsp:sp>
    <dsp:sp modelId="{C421B3A3-9DC9-471E-8508-D0E8BCC5AD47}">
      <dsp:nvSpPr>
        <dsp:cNvPr id="0" name=""/>
        <dsp:cNvSpPr/>
      </dsp:nvSpPr>
      <dsp:spPr>
        <a:xfrm>
          <a:off x="0" y="567249"/>
          <a:ext cx="4549350" cy="388524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+mn-lt"/>
            </a:rPr>
            <a:t>Довгостроковий період </a:t>
          </a:r>
        </a:p>
      </dsp:txBody>
      <dsp:txXfrm>
        <a:off x="0" y="567249"/>
        <a:ext cx="4549350" cy="388524"/>
      </dsp:txXfrm>
    </dsp:sp>
    <dsp:sp modelId="{9801A0E4-4A6F-442E-A440-9B4111BFCD55}">
      <dsp:nvSpPr>
        <dsp:cNvPr id="0" name=""/>
        <dsp:cNvSpPr/>
      </dsp:nvSpPr>
      <dsp:spPr>
        <a:xfrm>
          <a:off x="4549350" y="567249"/>
          <a:ext cx="4549350" cy="388524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+mn-lt"/>
              <a:cs typeface="Times New Roman" panose="02020603050405020304" pitchFamily="18" charset="0"/>
            </a:rPr>
            <a:t>5-7 років </a:t>
          </a:r>
        </a:p>
      </dsp:txBody>
      <dsp:txXfrm>
        <a:off x="4549350" y="567249"/>
        <a:ext cx="4549350" cy="3885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31069-D162-48D4-8C0E-69964F6C45ED}">
      <dsp:nvSpPr>
        <dsp:cNvPr id="0" name=""/>
        <dsp:cNvSpPr/>
      </dsp:nvSpPr>
      <dsp:spPr>
        <a:xfrm>
          <a:off x="1659603" y="1769874"/>
          <a:ext cx="3745601" cy="160141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Формулює визначення </a:t>
          </a:r>
          <a:r>
            <a:rPr lang="uk-UA" sz="2000" kern="1200" dirty="0"/>
            <a:t>пріоритетів видаткової політики на базі стратегії розвитку громади на середньострокову перспективу</a:t>
          </a:r>
          <a:endParaRPr lang="ru-RU" sz="2000" kern="1200" dirty="0"/>
        </a:p>
      </dsp:txBody>
      <dsp:txXfrm>
        <a:off x="2258899" y="1769874"/>
        <a:ext cx="3146305" cy="1601411"/>
      </dsp:txXfrm>
    </dsp:sp>
    <dsp:sp modelId="{84DEAB7B-543E-4341-9C80-242808D0DE87}">
      <dsp:nvSpPr>
        <dsp:cNvPr id="0" name=""/>
        <dsp:cNvSpPr/>
      </dsp:nvSpPr>
      <dsp:spPr>
        <a:xfrm>
          <a:off x="2139682" y="285370"/>
          <a:ext cx="3248809" cy="13716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Очолює процес </a:t>
          </a:r>
          <a:r>
            <a:rPr lang="uk-UA" sz="2000" kern="1200" dirty="0"/>
            <a:t>планування як доходів, так і витрат</a:t>
          </a:r>
          <a:endParaRPr lang="ru-RU" sz="2000" kern="1200" dirty="0"/>
        </a:p>
      </dsp:txBody>
      <dsp:txXfrm>
        <a:off x="2659491" y="285370"/>
        <a:ext cx="2729000" cy="1371670"/>
      </dsp:txXfrm>
    </dsp:sp>
    <dsp:sp modelId="{DCBA17C1-CA26-4624-B2D4-4435637F4F88}">
      <dsp:nvSpPr>
        <dsp:cNvPr id="0" name=""/>
        <dsp:cNvSpPr/>
      </dsp:nvSpPr>
      <dsp:spPr>
        <a:xfrm>
          <a:off x="1503374" y="3525853"/>
          <a:ext cx="3830276" cy="18549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Доводить </a:t>
          </a:r>
          <a:r>
            <a:rPr lang="uk-UA" sz="2000" kern="1200" dirty="0"/>
            <a:t>до </a:t>
          </a:r>
          <a:r>
            <a:rPr lang="uk-UA" sz="2000" kern="1200" dirty="0" smtClean="0"/>
            <a:t>головних </a:t>
          </a:r>
          <a:r>
            <a:rPr lang="uk-UA" sz="2000" kern="1200" dirty="0"/>
            <a:t>розпорядників коштів орієнтовні «стелі» витрат та </a:t>
          </a:r>
          <a:r>
            <a:rPr lang="uk-UA" sz="2000" kern="1200" dirty="0" smtClean="0"/>
            <a:t>Інструкції </a:t>
          </a:r>
          <a:r>
            <a:rPr lang="uk-UA" sz="2000" kern="1200" dirty="0"/>
            <a:t>з підготовки пропозицій трирічного прогнозу (трирічного фінансового плану)</a:t>
          </a:r>
          <a:endParaRPr lang="ru-RU" sz="2000" kern="1200" dirty="0"/>
        </a:p>
      </dsp:txBody>
      <dsp:txXfrm>
        <a:off x="2116219" y="3525853"/>
        <a:ext cx="3217432" cy="1854978"/>
      </dsp:txXfrm>
    </dsp:sp>
    <dsp:sp modelId="{BC497C40-B5EF-42BD-941D-7067D2C82C4D}">
      <dsp:nvSpPr>
        <dsp:cNvPr id="0" name=""/>
        <dsp:cNvSpPr/>
      </dsp:nvSpPr>
      <dsp:spPr>
        <a:xfrm>
          <a:off x="0" y="0"/>
          <a:ext cx="2448990" cy="2293561"/>
        </a:xfrm>
        <a:prstGeom prst="ellipse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</a:rPr>
            <a:t>Місцевий </a:t>
          </a:r>
          <a:r>
            <a:rPr lang="uk-UA" sz="2000" b="1" kern="1200" dirty="0">
              <a:solidFill>
                <a:schemeClr val="tx1"/>
              </a:solidFill>
            </a:rPr>
            <a:t>фінорган,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>
              <a:solidFill>
                <a:schemeClr val="tx1"/>
              </a:solidFill>
            </a:rPr>
            <a:t>згідно власних  повноважень, визначених </a:t>
          </a:r>
          <a:r>
            <a:rPr lang="uk-UA" sz="2000" kern="1200" dirty="0" smtClean="0">
              <a:solidFill>
                <a:schemeClr val="tx1"/>
              </a:solidFill>
            </a:rPr>
            <a:t>БКУ: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358646" y="335884"/>
        <a:ext cx="1731698" cy="1621793"/>
      </dsp:txXfrm>
    </dsp:sp>
    <dsp:sp modelId="{A2005C2D-1262-4352-B4C2-495E5420C4F0}">
      <dsp:nvSpPr>
        <dsp:cNvPr id="0" name=""/>
        <dsp:cNvSpPr/>
      </dsp:nvSpPr>
      <dsp:spPr>
        <a:xfrm>
          <a:off x="8628771" y="315821"/>
          <a:ext cx="2808201" cy="13716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Розробляють </a:t>
          </a:r>
          <a:r>
            <a:rPr lang="uk-UA" sz="2000" kern="1200" dirty="0"/>
            <a:t>середньострокові бюджетні програми</a:t>
          </a:r>
          <a:endParaRPr lang="ru-RU" sz="2000" kern="1200" dirty="0"/>
        </a:p>
      </dsp:txBody>
      <dsp:txXfrm>
        <a:off x="9078083" y="315821"/>
        <a:ext cx="2358889" cy="1371670"/>
      </dsp:txXfrm>
    </dsp:sp>
    <dsp:sp modelId="{B25AB29B-9E92-4DB8-84F7-D93C439E5BA9}">
      <dsp:nvSpPr>
        <dsp:cNvPr id="0" name=""/>
        <dsp:cNvSpPr/>
      </dsp:nvSpPr>
      <dsp:spPr>
        <a:xfrm>
          <a:off x="7602261" y="3533960"/>
          <a:ext cx="3834711" cy="184687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 Оцінюють </a:t>
          </a:r>
          <a:r>
            <a:rPr lang="uk-UA" sz="2000" kern="1200" dirty="0"/>
            <a:t>ефективність бюджетних програм та </a:t>
          </a:r>
          <a:r>
            <a:rPr lang="uk-UA" sz="2000" kern="1200" dirty="0" smtClean="0"/>
            <a:t>відповідають за </a:t>
          </a:r>
          <a:r>
            <a:rPr lang="uk-UA" sz="2000" kern="1200" dirty="0"/>
            <a:t>результати використання бюджетних коштів</a:t>
          </a:r>
          <a:endParaRPr lang="ru-RU" sz="2000" kern="1200" dirty="0"/>
        </a:p>
      </dsp:txBody>
      <dsp:txXfrm>
        <a:off x="8215814" y="3533960"/>
        <a:ext cx="3221158" cy="1846871"/>
      </dsp:txXfrm>
    </dsp:sp>
    <dsp:sp modelId="{453799FD-8980-434D-A7AD-21F36A1B27BD}">
      <dsp:nvSpPr>
        <dsp:cNvPr id="0" name=""/>
        <dsp:cNvSpPr/>
      </dsp:nvSpPr>
      <dsp:spPr>
        <a:xfrm>
          <a:off x="7750365" y="1863765"/>
          <a:ext cx="3686607" cy="15922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Планують </a:t>
          </a:r>
          <a:r>
            <a:rPr lang="uk-UA" sz="2000" kern="1200" dirty="0"/>
            <a:t>стратегічно, </a:t>
          </a:r>
          <a:r>
            <a:rPr lang="uk-UA" sz="2000" kern="1200" dirty="0" smtClean="0"/>
            <a:t>визначають </a:t>
          </a:r>
          <a:r>
            <a:rPr lang="uk-UA" sz="2000" kern="1200" dirty="0"/>
            <a:t>пріоритети у своїх секторах</a:t>
          </a:r>
          <a:endParaRPr lang="ru-RU" sz="2000" kern="1200" dirty="0"/>
        </a:p>
      </dsp:txBody>
      <dsp:txXfrm>
        <a:off x="8340222" y="1863765"/>
        <a:ext cx="3096750" cy="1592289"/>
      </dsp:txXfrm>
    </dsp:sp>
    <dsp:sp modelId="{5566F1B3-D073-463A-8DC8-5841213013D0}">
      <dsp:nvSpPr>
        <dsp:cNvPr id="0" name=""/>
        <dsp:cNvSpPr/>
      </dsp:nvSpPr>
      <dsp:spPr>
        <a:xfrm>
          <a:off x="6469355" y="0"/>
          <a:ext cx="2499908" cy="2232648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1"/>
              </a:solidFill>
            </a:rPr>
            <a:t>ГРК</a:t>
          </a:r>
          <a:r>
            <a:rPr lang="ru-RU" sz="2000" kern="1200" dirty="0">
              <a:solidFill>
                <a:schemeClr val="tx1"/>
              </a:solidFill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</a:rPr>
            <a:t>на основі </a:t>
          </a:r>
          <a:r>
            <a:rPr lang="uk-UA" sz="2000" kern="1200" dirty="0">
              <a:solidFill>
                <a:schemeClr val="tx1"/>
              </a:solidFill>
            </a:rPr>
            <a:t>інформації, отриманої від місцевого </a:t>
          </a:r>
          <a:r>
            <a:rPr lang="uk-UA" sz="2000" kern="1200" dirty="0" smtClean="0">
              <a:solidFill>
                <a:schemeClr val="tx1"/>
              </a:solidFill>
            </a:rPr>
            <a:t>фіноргану:</a:t>
          </a:r>
          <a:endParaRPr lang="uk-UA" sz="2000" kern="1200" dirty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</a:rPr>
            <a:t> </a:t>
          </a: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6835458" y="326964"/>
        <a:ext cx="1767702" cy="15787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7A340-5B3C-4175-B458-C76A069043C3}">
      <dsp:nvSpPr>
        <dsp:cNvPr id="0" name=""/>
        <dsp:cNvSpPr/>
      </dsp:nvSpPr>
      <dsp:spPr>
        <a:xfrm>
          <a:off x="4263727" y="-492308"/>
          <a:ext cx="3520011" cy="2175095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ГРК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Розробляє та Надає пропозиції до Прогнозу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20 липня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100" b="1" kern="1200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779221" y="-173773"/>
        <a:ext cx="2489023" cy="1538025"/>
      </dsp:txXfrm>
    </dsp:sp>
    <dsp:sp modelId="{803CCDD3-EA17-45A8-B369-53C460064D17}">
      <dsp:nvSpPr>
        <dsp:cNvPr id="0" name=""/>
        <dsp:cNvSpPr/>
      </dsp:nvSpPr>
      <dsp:spPr>
        <a:xfrm rot="1181472">
          <a:off x="7757196" y="522502"/>
          <a:ext cx="814370" cy="543982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7761968" y="603804"/>
        <a:ext cx="651175" cy="326390"/>
      </dsp:txXfrm>
    </dsp:sp>
    <dsp:sp modelId="{77C86593-1CD5-4692-A718-3C58159A99E1}">
      <dsp:nvSpPr>
        <dsp:cNvPr id="0" name=""/>
        <dsp:cNvSpPr/>
      </dsp:nvSpPr>
      <dsp:spPr>
        <a:xfrm>
          <a:off x="7667847" y="905579"/>
          <a:ext cx="4092755" cy="2020815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МФО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Включає пропозицій ГРК до Прогнозу</a:t>
          </a:r>
          <a:r>
            <a:rPr lang="ru-RU" sz="2000" b="1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Формує Прогноз місцевого бюджету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15 серпня</a:t>
          </a:r>
          <a:endParaRPr lang="ru-RU" sz="2000" b="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8267217" y="1201521"/>
        <a:ext cx="2894015" cy="1428931"/>
      </dsp:txXfrm>
    </dsp:sp>
    <dsp:sp modelId="{34074745-197B-474A-8FF0-35F639DDD5BE}">
      <dsp:nvSpPr>
        <dsp:cNvPr id="0" name=""/>
        <dsp:cNvSpPr/>
      </dsp:nvSpPr>
      <dsp:spPr>
        <a:xfrm rot="9696695">
          <a:off x="7951313" y="2652595"/>
          <a:ext cx="706909" cy="466138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10800000">
        <a:off x="8087584" y="2723766"/>
        <a:ext cx="567068" cy="279682"/>
      </dsp:txXfrm>
    </dsp:sp>
    <dsp:sp modelId="{13206F64-BD5E-4CAE-B609-185CC9AC5E94}">
      <dsp:nvSpPr>
        <dsp:cNvPr id="0" name=""/>
        <dsp:cNvSpPr/>
      </dsp:nvSpPr>
      <dsp:spPr>
        <a:xfrm>
          <a:off x="3957696" y="1905534"/>
          <a:ext cx="4132063" cy="2474578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Виконком </a:t>
          </a:r>
          <a:endParaRPr lang="ru-RU" sz="2000" b="1" kern="1200" dirty="0">
            <a:solidFill>
              <a:srgbClr val="057792"/>
            </a:solidFill>
            <a:latin typeface="+mj-lt"/>
            <a:ea typeface="+mn-ea"/>
            <a:cs typeface="+mn-cs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Схвалює Прогноз місцевого </a:t>
          </a:r>
          <a:r>
            <a:rPr lang="ru-RU" sz="2000" b="1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бюджету-</a:t>
          </a:r>
          <a:r>
            <a:rPr lang="ru-RU" sz="2000" b="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1 вересня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Подає місцевій раді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У 5 денний трок</a:t>
          </a:r>
          <a:endParaRPr lang="ru-RU" sz="2000" b="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562823" y="2267928"/>
        <a:ext cx="2921809" cy="1749790"/>
      </dsp:txXfrm>
    </dsp:sp>
    <dsp:sp modelId="{96FC3BA1-3E16-4B7C-8A95-9A4272C327C9}">
      <dsp:nvSpPr>
        <dsp:cNvPr id="0" name=""/>
        <dsp:cNvSpPr/>
      </dsp:nvSpPr>
      <dsp:spPr>
        <a:xfrm rot="10535438" flipV="1">
          <a:off x="3343295" y="3537248"/>
          <a:ext cx="962030" cy="503456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10800000">
        <a:off x="3494108" y="3632133"/>
        <a:ext cx="810993" cy="302074"/>
      </dsp:txXfrm>
    </dsp:sp>
    <dsp:sp modelId="{B2F0043B-55E3-41B2-B60E-8B267DB6B3CC}">
      <dsp:nvSpPr>
        <dsp:cNvPr id="0" name=""/>
        <dsp:cNvSpPr/>
      </dsp:nvSpPr>
      <dsp:spPr>
        <a:xfrm>
          <a:off x="155243" y="2853033"/>
          <a:ext cx="3279884" cy="1574323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Рада </a:t>
          </a:r>
          <a:endParaRPr lang="ru-RU" sz="2000" b="1" kern="1200" dirty="0">
            <a:solidFill>
              <a:srgbClr val="057792"/>
            </a:solidFill>
            <a:latin typeface="+mj-lt"/>
            <a:ea typeface="+mn-ea"/>
            <a:cs typeface="+mn-cs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розглядає Прогноз у визначеному </a:t>
          </a:r>
          <a:r>
            <a:rPr lang="ru-RU" sz="2000" b="1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нею </a:t>
          </a: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порядку</a:t>
          </a:r>
          <a:endParaRPr lang="ru-RU" sz="20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35571" y="3083587"/>
        <a:ext cx="2319228" cy="1113215"/>
      </dsp:txXfrm>
    </dsp:sp>
    <dsp:sp modelId="{D69E0DAC-6C5A-405A-92FC-5638645F4955}">
      <dsp:nvSpPr>
        <dsp:cNvPr id="0" name=""/>
        <dsp:cNvSpPr/>
      </dsp:nvSpPr>
      <dsp:spPr>
        <a:xfrm rot="16500576">
          <a:off x="1707942" y="2192137"/>
          <a:ext cx="25460" cy="319403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711428" y="2259822"/>
        <a:ext cx="17822" cy="191641"/>
      </dsp:txXfrm>
    </dsp:sp>
    <dsp:sp modelId="{B66C3F5A-C90C-44E4-9C7F-7F8899B3AE53}">
      <dsp:nvSpPr>
        <dsp:cNvPr id="0" name=""/>
        <dsp:cNvSpPr/>
      </dsp:nvSpPr>
      <dsp:spPr>
        <a:xfrm>
          <a:off x="155248" y="0"/>
          <a:ext cx="3716940" cy="2294316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000" b="1" kern="1200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 МФО</a:t>
          </a:r>
          <a:r>
            <a:rPr lang="ru-RU" sz="2000" b="1" kern="1200" dirty="0" smtClean="0">
              <a:solidFill>
                <a:srgbClr val="057792"/>
              </a:solidFill>
              <a:latin typeface="Calibri"/>
              <a:ea typeface="+mn-ea"/>
              <a:cs typeface="+mn-cs"/>
            </a:rPr>
            <a:t> </a:t>
          </a:r>
          <a:endParaRPr lang="uk-UA" sz="2000" b="1" kern="1200" noProof="0" dirty="0" smtClean="0">
            <a:solidFill>
              <a:srgbClr val="057792"/>
            </a:solidFill>
            <a:latin typeface="+mj-lt"/>
            <a:ea typeface="+mn-ea"/>
            <a:cs typeface="+mn-cs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Визначає обсяги доходів та видатків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Розробляє Інструкції з підготовки пропозицій до Прогн</a:t>
          </a:r>
          <a:r>
            <a:rPr lang="ru-RU" sz="2000" b="1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озу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До початку липня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uk-UA" sz="1800" b="1" kern="1200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99581" y="335995"/>
        <a:ext cx="2628274" cy="1622326"/>
      </dsp:txXfrm>
    </dsp:sp>
    <dsp:sp modelId="{7A582552-CCE6-4950-AF02-4FD864EA161F}">
      <dsp:nvSpPr>
        <dsp:cNvPr id="0" name=""/>
        <dsp:cNvSpPr/>
      </dsp:nvSpPr>
      <dsp:spPr>
        <a:xfrm rot="21320118" flipV="1">
          <a:off x="3463709" y="915942"/>
          <a:ext cx="1457841" cy="560984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-10800000">
        <a:off x="3463988" y="1034982"/>
        <a:ext cx="1289546" cy="3365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7A340-5B3C-4175-B458-C76A069043C3}">
      <dsp:nvSpPr>
        <dsp:cNvPr id="0" name=""/>
        <dsp:cNvSpPr/>
      </dsp:nvSpPr>
      <dsp:spPr>
        <a:xfrm>
          <a:off x="6255616" y="0"/>
          <a:ext cx="3807621" cy="3398559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rgbClr val="057792"/>
              </a:solidFill>
              <a:latin typeface="Arial Black" panose="020B0A04020102020204" pitchFamily="34" charset="0"/>
              <a:ea typeface="+mn-ea"/>
              <a:cs typeface="+mn-cs"/>
            </a:rPr>
            <a:t>ГРК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Готує та надає МФО пропозиції до Прогнозу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Із застосуванням  </a:t>
          </a:r>
          <a:r>
            <a:rPr lang="uk-UA" sz="2000" kern="1200" dirty="0" smtClean="0">
              <a:solidFill>
                <a:schemeClr val="tx1"/>
              </a:solidFill>
            </a:rPr>
            <a:t>ІАС </a:t>
          </a:r>
          <a:r>
            <a:rPr lang="ru-RU" sz="2000" b="1" kern="1200" dirty="0" smtClean="0">
              <a:solidFill>
                <a:schemeClr val="tx1"/>
              </a:solidFill>
            </a:rPr>
            <a:t>«LOGICA».</a:t>
          </a: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100" b="1" kern="1200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6813229" y="497707"/>
        <a:ext cx="2692395" cy="2403145"/>
      </dsp:txXfrm>
    </dsp:sp>
    <dsp:sp modelId="{803CCDD3-EA17-45A8-B369-53C460064D17}">
      <dsp:nvSpPr>
        <dsp:cNvPr id="0" name=""/>
        <dsp:cNvSpPr/>
      </dsp:nvSpPr>
      <dsp:spPr>
        <a:xfrm rot="10046114">
          <a:off x="5083320" y="2157017"/>
          <a:ext cx="1898794" cy="748147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10800000">
        <a:off x="5305076" y="2282233"/>
        <a:ext cx="1674350" cy="448889"/>
      </dsp:txXfrm>
    </dsp:sp>
    <dsp:sp modelId="{B66C3F5A-C90C-44E4-9C7F-7F8899B3AE53}">
      <dsp:nvSpPr>
        <dsp:cNvPr id="0" name=""/>
        <dsp:cNvSpPr/>
      </dsp:nvSpPr>
      <dsp:spPr>
        <a:xfrm>
          <a:off x="7" y="1614"/>
          <a:ext cx="5174326" cy="4412476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1600" b="1" kern="1200" noProof="0" dirty="0" smtClean="0">
              <a:solidFill>
                <a:srgbClr val="057792"/>
              </a:solidFill>
              <a:latin typeface="+mj-lt"/>
              <a:ea typeface="+mn-ea"/>
              <a:cs typeface="+mn-cs"/>
            </a:rPr>
            <a:t> </a:t>
          </a:r>
          <a:r>
            <a:rPr lang="uk-UA" sz="2400" b="1" kern="1200" noProof="0" dirty="0" smtClean="0">
              <a:solidFill>
                <a:srgbClr val="057792"/>
              </a:solidFill>
              <a:latin typeface="Arial Black" panose="020B0A04020102020204" pitchFamily="34" charset="0"/>
              <a:ea typeface="+mn-ea"/>
              <a:cs typeface="+mn-cs"/>
            </a:rPr>
            <a:t>МФО</a:t>
          </a:r>
          <a:r>
            <a:rPr lang="ru-RU" sz="2400" b="1" kern="1200" dirty="0" smtClean="0">
              <a:solidFill>
                <a:srgbClr val="057792"/>
              </a:solidFill>
              <a:latin typeface="Arial Black" panose="020B0A04020102020204" pitchFamily="34" charset="0"/>
              <a:ea typeface="+mn-ea"/>
              <a:cs typeface="+mn-cs"/>
            </a:rPr>
            <a:t> </a:t>
          </a:r>
          <a:endParaRPr lang="uk-UA" sz="2400" b="1" kern="1200" noProof="0" dirty="0" smtClean="0">
            <a:solidFill>
              <a:srgbClr val="057792"/>
            </a:solidFill>
            <a:latin typeface="Arial Black" panose="020B0A04020102020204" pitchFamily="34" charset="0"/>
            <a:ea typeface="+mn-ea"/>
            <a:cs typeface="+mn-cs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Визначає орієнтовні граничні  показники </a:t>
          </a:r>
          <a:r>
            <a:rPr lang="uk-UA" sz="2000" b="1" kern="1200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видатків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1000" b="1" kern="1200" noProof="0" dirty="0" smtClean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Розробляє </a:t>
          </a:r>
          <a:r>
            <a:rPr lang="uk-UA" sz="2000" b="1" kern="1200" noProof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Інструкції з підготовки пропозицій до Прогн</a:t>
          </a:r>
          <a:r>
            <a:rPr lang="ru-RU" sz="2000" b="1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озу  і граничні показники для ГРК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1000" b="1" kern="1200" dirty="0" smtClean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pPr algn="ctr">
            <a:spcBef>
              <a:spcPct val="0"/>
            </a:spcBef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Здійснює аналіз та </a:t>
          </a:r>
        </a:p>
        <a:p>
          <a:pPr algn="ctr">
            <a:spcBef>
              <a:spcPct val="0"/>
            </a:spcBef>
          </a:pPr>
          <a:r>
            <a:rPr lang="uk-UA" sz="2000" b="1" kern="1200" noProof="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включає пропозиції ГРК до Прогнозу</a:t>
          </a:r>
          <a:r>
            <a:rPr lang="ru-RU" sz="2000" b="1" kern="1200" dirty="0" smtClean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видатків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uk-UA" sz="1800" b="1" kern="1200" noProof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757769" y="647806"/>
        <a:ext cx="3658802" cy="3120092"/>
      </dsp:txXfrm>
    </dsp:sp>
    <dsp:sp modelId="{7A582552-CCE6-4950-AF02-4FD864EA161F}">
      <dsp:nvSpPr>
        <dsp:cNvPr id="0" name=""/>
        <dsp:cNvSpPr/>
      </dsp:nvSpPr>
      <dsp:spPr>
        <a:xfrm rot="20837336">
          <a:off x="4643271" y="1343245"/>
          <a:ext cx="1989103" cy="651697"/>
        </a:xfrm>
        <a:prstGeom prst="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645667" y="1495093"/>
        <a:ext cx="1793594" cy="3910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6FB8B9-4787-49D6-868D-F5AA4C1E3FC0}">
      <dsp:nvSpPr>
        <dsp:cNvPr id="0" name=""/>
        <dsp:cNvSpPr/>
      </dsp:nvSpPr>
      <dsp:spPr>
        <a:xfrm>
          <a:off x="4837" y="564162"/>
          <a:ext cx="1826243" cy="866349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/>
            <a:t>Крок </a:t>
          </a:r>
          <a:r>
            <a:rPr lang="ru-RU" sz="2200" b="0" kern="1200" dirty="0" smtClean="0"/>
            <a:t>1</a:t>
          </a:r>
          <a:endParaRPr lang="ru-RU" sz="2200" b="0" kern="1200" dirty="0"/>
        </a:p>
      </dsp:txBody>
      <dsp:txXfrm>
        <a:off x="438012" y="564162"/>
        <a:ext cx="959894" cy="866349"/>
      </dsp:txXfrm>
    </dsp:sp>
    <dsp:sp modelId="{C70FAA70-4572-4139-8C42-0C4064A29B8D}">
      <dsp:nvSpPr>
        <dsp:cNvPr id="0" name=""/>
        <dsp:cNvSpPr/>
      </dsp:nvSpPr>
      <dsp:spPr>
        <a:xfrm>
          <a:off x="1601609" y="366158"/>
          <a:ext cx="6243974" cy="1238483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/>
            <a:t> </a:t>
          </a:r>
          <a:r>
            <a:rPr lang="uk-UA" sz="2200" b="0" kern="1200" noProof="0" dirty="0" smtClean="0"/>
            <a:t>Розробка та доведення до ГРК інструкції з підготовки пропозицій до Прогнозу, та граничних показників </a:t>
          </a:r>
          <a:r>
            <a:rPr lang="ru-RU" sz="2200" b="0" kern="1200" dirty="0" smtClean="0"/>
            <a:t>видатків</a:t>
          </a:r>
          <a:endParaRPr lang="ru-RU" sz="2200" b="0" kern="1200" dirty="0"/>
        </a:p>
      </dsp:txBody>
      <dsp:txXfrm>
        <a:off x="2220851" y="366158"/>
        <a:ext cx="5005491" cy="1238483"/>
      </dsp:txXfrm>
    </dsp:sp>
    <dsp:sp modelId="{B333C6F1-75AE-45C8-B5D2-CB3CC9845DBD}">
      <dsp:nvSpPr>
        <dsp:cNvPr id="0" name=""/>
        <dsp:cNvSpPr/>
      </dsp:nvSpPr>
      <dsp:spPr>
        <a:xfrm>
          <a:off x="7546655" y="529064"/>
          <a:ext cx="3077800" cy="996947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rgbClr val="057792"/>
              </a:solidFill>
              <a:latin typeface="+mj-lt"/>
            </a:rPr>
            <a:t>До 10 липня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rgbClr val="057792"/>
              </a:solidFill>
              <a:latin typeface="+mj-lt"/>
            </a:rPr>
            <a:t>МФО </a:t>
          </a:r>
        </a:p>
      </dsp:txBody>
      <dsp:txXfrm>
        <a:off x="8045129" y="529064"/>
        <a:ext cx="2080853" cy="996947"/>
      </dsp:txXfrm>
    </dsp:sp>
    <dsp:sp modelId="{D5078C93-8ADA-414E-A380-CCC83A5ACC78}">
      <dsp:nvSpPr>
        <dsp:cNvPr id="0" name=""/>
        <dsp:cNvSpPr/>
      </dsp:nvSpPr>
      <dsp:spPr>
        <a:xfrm>
          <a:off x="4837" y="1830387"/>
          <a:ext cx="1774305" cy="866349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/>
            <a:t>Крок </a:t>
          </a:r>
          <a:r>
            <a:rPr lang="ru-RU" sz="2200" b="0" kern="1200" dirty="0" smtClean="0"/>
            <a:t>2</a:t>
          </a:r>
          <a:endParaRPr lang="ru-RU" sz="2200" b="0" kern="1200" dirty="0"/>
        </a:p>
      </dsp:txBody>
      <dsp:txXfrm>
        <a:off x="438012" y="1830387"/>
        <a:ext cx="907956" cy="866349"/>
      </dsp:txXfrm>
    </dsp:sp>
    <dsp:sp modelId="{0CD7B52C-8B06-4601-ACDC-73482D0A84C6}">
      <dsp:nvSpPr>
        <dsp:cNvPr id="0" name=""/>
        <dsp:cNvSpPr/>
      </dsp:nvSpPr>
      <dsp:spPr>
        <a:xfrm>
          <a:off x="1680615" y="1794145"/>
          <a:ext cx="6014429" cy="896608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0" kern="1200" noProof="0" dirty="0" smtClean="0"/>
            <a:t>Розробка ГРК пропозицій до Прогнозу та подання їх до МФО</a:t>
          </a:r>
          <a:r>
            <a:rPr lang="ru-RU" sz="2200" b="0" kern="1200" dirty="0" smtClean="0"/>
            <a:t> </a:t>
          </a:r>
          <a:endParaRPr lang="ru-RU" sz="2200" b="0" kern="1200" dirty="0"/>
        </a:p>
      </dsp:txBody>
      <dsp:txXfrm>
        <a:off x="2128919" y="1794145"/>
        <a:ext cx="5117821" cy="896608"/>
      </dsp:txXfrm>
    </dsp:sp>
    <dsp:sp modelId="{5E2A90A7-46A1-4503-AAB6-2519EC08C082}">
      <dsp:nvSpPr>
        <dsp:cNvPr id="0" name=""/>
        <dsp:cNvSpPr/>
      </dsp:nvSpPr>
      <dsp:spPr>
        <a:xfrm>
          <a:off x="7700482" y="1702705"/>
          <a:ext cx="2923973" cy="1051388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0" kern="1200" dirty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>
              <a:solidFill>
                <a:srgbClr val="057792"/>
              </a:solidFill>
              <a:latin typeface="+mj-lt"/>
            </a:rPr>
            <a:t>До 20 липня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>
              <a:solidFill>
                <a:srgbClr val="057792"/>
              </a:solidFill>
              <a:latin typeface="+mj-lt"/>
            </a:rPr>
            <a:t>ГРК, МФО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/>
            <a:t> </a:t>
          </a:r>
        </a:p>
      </dsp:txBody>
      <dsp:txXfrm>
        <a:off x="8226176" y="1702705"/>
        <a:ext cx="1872585" cy="1051388"/>
      </dsp:txXfrm>
    </dsp:sp>
    <dsp:sp modelId="{7294EBC8-DC81-4A44-8F14-2AFE4C0D00F7}">
      <dsp:nvSpPr>
        <dsp:cNvPr id="0" name=""/>
        <dsp:cNvSpPr/>
      </dsp:nvSpPr>
      <dsp:spPr>
        <a:xfrm>
          <a:off x="63203" y="2946841"/>
          <a:ext cx="1739218" cy="866349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/>
            <a:t>Крок </a:t>
          </a:r>
          <a:r>
            <a:rPr lang="ru-RU" sz="2200" b="0" kern="1200" dirty="0" smtClean="0"/>
            <a:t>3</a:t>
          </a:r>
          <a:endParaRPr lang="ru-RU" sz="2200" b="0" kern="1200" dirty="0"/>
        </a:p>
      </dsp:txBody>
      <dsp:txXfrm>
        <a:off x="496378" y="2946841"/>
        <a:ext cx="872869" cy="866349"/>
      </dsp:txXfrm>
    </dsp:sp>
    <dsp:sp modelId="{383A086A-DCA9-48FE-8207-3E6E0E8ACD1B}">
      <dsp:nvSpPr>
        <dsp:cNvPr id="0" name=""/>
        <dsp:cNvSpPr/>
      </dsp:nvSpPr>
      <dsp:spPr>
        <a:xfrm>
          <a:off x="1462492" y="2931736"/>
          <a:ext cx="6078534" cy="974376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0" kern="1200" noProof="0" dirty="0" smtClean="0"/>
            <a:t>Аналіз пропозицій та включення їх до Прогнозу</a:t>
          </a:r>
          <a:endParaRPr lang="uk-UA" sz="2200" b="0" kern="1200" noProof="0" dirty="0"/>
        </a:p>
      </dsp:txBody>
      <dsp:txXfrm>
        <a:off x="1949680" y="2931736"/>
        <a:ext cx="5104158" cy="974376"/>
      </dsp:txXfrm>
    </dsp:sp>
    <dsp:sp modelId="{1598E9E0-6088-4B73-9742-442ED2086358}">
      <dsp:nvSpPr>
        <dsp:cNvPr id="0" name=""/>
        <dsp:cNvSpPr/>
      </dsp:nvSpPr>
      <dsp:spPr>
        <a:xfrm>
          <a:off x="7414616" y="3016040"/>
          <a:ext cx="3209839" cy="1016758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rgbClr val="057792"/>
              </a:solidFill>
              <a:latin typeface="+mj-lt"/>
            </a:rPr>
            <a:t>до 1 серпня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rgbClr val="057792"/>
              </a:solidFill>
              <a:latin typeface="+mj-lt"/>
            </a:rPr>
            <a:t>МФО, керівник МФО </a:t>
          </a:r>
          <a:r>
            <a:rPr lang="ru-RU" sz="2200" b="0" kern="1200" dirty="0"/>
            <a:t>  </a:t>
          </a:r>
        </a:p>
      </dsp:txBody>
      <dsp:txXfrm>
        <a:off x="7922995" y="3016040"/>
        <a:ext cx="2193081" cy="1016758"/>
      </dsp:txXfrm>
    </dsp:sp>
    <dsp:sp modelId="{AEB718EB-B90C-43E2-9390-A801AED9426C}">
      <dsp:nvSpPr>
        <dsp:cNvPr id="0" name=""/>
        <dsp:cNvSpPr/>
      </dsp:nvSpPr>
      <dsp:spPr>
        <a:xfrm>
          <a:off x="4837" y="4135028"/>
          <a:ext cx="1854811" cy="995695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/>
            <a:t>Крок </a:t>
          </a:r>
          <a:r>
            <a:rPr lang="ru-RU" sz="2200" b="0" kern="1200" dirty="0" smtClean="0"/>
            <a:t>4</a:t>
          </a:r>
          <a:endParaRPr lang="ru-RU" sz="2200" b="0" kern="1200" dirty="0"/>
        </a:p>
      </dsp:txBody>
      <dsp:txXfrm>
        <a:off x="502685" y="4135028"/>
        <a:ext cx="859116" cy="995695"/>
      </dsp:txXfrm>
    </dsp:sp>
    <dsp:sp modelId="{0E8199D7-3CE8-453A-A484-A84B58158EE6}">
      <dsp:nvSpPr>
        <dsp:cNvPr id="0" name=""/>
        <dsp:cNvSpPr/>
      </dsp:nvSpPr>
      <dsp:spPr>
        <a:xfrm>
          <a:off x="1530353" y="4072458"/>
          <a:ext cx="6214870" cy="1168568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kern="1200" noProof="0" dirty="0" smtClean="0"/>
            <a:t>Формування Прогнозу видатків</a:t>
          </a:r>
          <a:endParaRPr lang="uk-UA" sz="2400" b="0" kern="1200" noProof="0" dirty="0"/>
        </a:p>
      </dsp:txBody>
      <dsp:txXfrm>
        <a:off x="2114637" y="4072458"/>
        <a:ext cx="5046302" cy="1168568"/>
      </dsp:txXfrm>
    </dsp:sp>
    <dsp:sp modelId="{8DBF3D72-A950-4702-B72C-0F3328BAB02D}">
      <dsp:nvSpPr>
        <dsp:cNvPr id="0" name=""/>
        <dsp:cNvSpPr/>
      </dsp:nvSpPr>
      <dsp:spPr>
        <a:xfrm>
          <a:off x="7644916" y="4184320"/>
          <a:ext cx="2979539" cy="1030859"/>
        </a:xfrm>
        <a:prstGeom prst="chevron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rgbClr val="057792"/>
              </a:solidFill>
              <a:latin typeface="Arial Black" panose="020B0A04020102020204" pitchFamily="34" charset="0"/>
            </a:rPr>
            <a:t>до 15 серпня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rgbClr val="057792"/>
              </a:solidFill>
              <a:latin typeface="Arial Black" panose="020B0A04020102020204" pitchFamily="34" charset="0"/>
            </a:rPr>
            <a:t>МФО  </a:t>
          </a:r>
        </a:p>
      </dsp:txBody>
      <dsp:txXfrm>
        <a:off x="8160346" y="4184320"/>
        <a:ext cx="1948680" cy="10308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83E634-4195-934B-A911-5DB1BBAF7F6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69A4C-70C9-3E40-A14D-0D522D03D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37205-CEE5-7941-8526-2C0EFEDD1C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328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35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878385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36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4860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39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0430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40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0425587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41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1166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42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1666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43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0430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44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247184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48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939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49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9732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uk-UA" altLang="uk-UA" dirty="0" smtClean="0">
                <a:solidFill>
                  <a:srgbClr val="FF0000"/>
                </a:solidFill>
              </a:rPr>
              <a:t>Оптимізація – це максимізація вигоди та мінімізація витрат</a:t>
            </a:r>
          </a:p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4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5923737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67814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88940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3028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45066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2498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86425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142556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59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9553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60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218329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61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28080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889813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62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45622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63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85613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64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57509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67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25997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68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0511116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69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1961271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70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892463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71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5270017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72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5298939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73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995124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16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7378883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74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6080520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75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21252967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76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8287104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77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2489394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78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3275529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79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3512895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80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3577515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81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4296389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82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28684976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83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480770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17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6680419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84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96745964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85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360868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86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74079219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87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81090018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88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18014579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89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9282616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90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6885806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91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1419569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92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58224724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93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721946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19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189417468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94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4707558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97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63624216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69A4C-70C9-3E40-A14D-0D522D03D162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8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uk-UA" altLang="uk-UA" dirty="0" smtClean="0">
                <a:solidFill>
                  <a:srgbClr val="FF0000"/>
                </a:solidFill>
              </a:rPr>
              <a:t>Оптимізація – це максимізація вигоди та мінімізація витрат</a:t>
            </a:r>
          </a:p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22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3023680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6363" y="750888"/>
            <a:ext cx="6664325" cy="37496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uk-UA" altLang="uk-UA" smtClean="0">
                <a:solidFill>
                  <a:srgbClr val="FF0000"/>
                </a:solidFill>
              </a:rPr>
              <a:t>Оптимізація – це максимізація вигоди та мінімізація витрат</a:t>
            </a:r>
          </a:p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83664" indent="-301409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20563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87891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170146" indent="-24112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652400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134655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616909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099164" indent="-2411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A845B21-9DED-4C92-BE56-53F04AD842D7}" type="slidenum">
              <a:rPr lang="uk-UA" altLang="uk-UA"/>
              <a:pPr/>
              <a:t>23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325246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3500C-2F6D-417C-B9B2-A58AEDF1A0D3}" type="slidenum">
              <a:rPr lang="uk-UA" smtClean="0"/>
              <a:t>34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163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651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57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9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46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84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44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54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509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21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3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EE76E9-B246-43D6-93E0-19BE219E32F6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23CDE-A574-49C0-896B-12B8F7BCA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06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5922CC-F544-024C-8F9B-CD868BF12EAC}"/>
              </a:ext>
            </a:extLst>
          </p:cNvPr>
          <p:cNvSpPr/>
          <p:nvPr userDrawn="1"/>
        </p:nvSpPr>
        <p:spPr>
          <a:xfrm>
            <a:off x="0" y="0"/>
            <a:ext cx="12192000" cy="96409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12EBAA-9F60-8448-8540-8692B3462D9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316662"/>
            <a:ext cx="12192000" cy="584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2550" y="171922"/>
            <a:ext cx="70866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66229" y="6426199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A3623CDE-A574-49C0-896B-12B8F7BCAEB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F629DA-4841-2241-A6E3-6E519070B5AE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15924" y="198978"/>
            <a:ext cx="1955800" cy="584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939BE8-B739-7E4E-A3CC-66EED0EAAA75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50037" y="185738"/>
            <a:ext cx="1816100" cy="5715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B9A50D-F283-A04C-BA01-CFE3D2A070B7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74835" y="6465048"/>
            <a:ext cx="4650936" cy="323378"/>
          </a:xfrm>
          <a:prstGeom prst="rect">
            <a:avLst/>
          </a:prstGeom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498B9D1-48D6-864E-9DA4-96068E7261F1}"/>
              </a:ext>
            </a:extLst>
          </p:cNvPr>
          <p:cNvCxnSpPr>
            <a:cxnSpLocks/>
          </p:cNvCxnSpPr>
          <p:nvPr userDrawn="1"/>
        </p:nvCxnSpPr>
        <p:spPr>
          <a:xfrm>
            <a:off x="199058" y="980717"/>
            <a:ext cx="11826713" cy="0"/>
          </a:xfrm>
          <a:prstGeom prst="line">
            <a:avLst/>
          </a:prstGeom>
          <a:ln w="25400">
            <a:gradFill>
              <a:gsLst>
                <a:gs pos="0">
                  <a:schemeClr val="bg1"/>
                </a:gs>
                <a:gs pos="50000">
                  <a:srgbClr val="057792">
                    <a:alpha val="21000"/>
                  </a:srgb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769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rgbClr val="05779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zakon.rada.gov.ua/laws/show/1019-2015-%D0%BF#n12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zakon.rada.gov.ua/rada/show/v0793201-17#Text" TargetMode="External"/><Relationship Id="rId2" Type="http://schemas.openxmlformats.org/officeDocument/2006/relationships/hyperlink" Target="https://zakononline.com.ua/documents/show/128643___673400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zakononline.com.ua/documents/show/128643___673400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zakon.rada.gov.ua/rada/show/v0793201-17#Text" TargetMode="Externa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5472" y="311134"/>
            <a:ext cx="10109027" cy="3201921"/>
          </a:xfrm>
          <a:noFill/>
        </p:spPr>
        <p:txBody>
          <a:bodyPr>
            <a:noAutofit/>
          </a:bodyPr>
          <a:lstStyle/>
          <a:p>
            <a:endParaRPr lang="uk-UA" sz="4000" b="1" dirty="0" smtClean="0">
              <a:solidFill>
                <a:srgbClr val="057792"/>
              </a:solidFill>
              <a:latin typeface="+mj-lt"/>
            </a:endParaRPr>
          </a:p>
          <a:p>
            <a:r>
              <a:rPr lang="uk-UA" sz="4400" b="1" dirty="0" smtClean="0">
                <a:solidFill>
                  <a:srgbClr val="057792"/>
                </a:solidFill>
              </a:rPr>
              <a:t>Середньострокове бюджетне планування в територіальних громадах</a:t>
            </a:r>
          </a:p>
          <a:p>
            <a:r>
              <a:rPr lang="uk-UA" sz="3600" b="1" dirty="0" smtClean="0">
                <a:solidFill>
                  <a:srgbClr val="057792"/>
                </a:solidFill>
              </a:rPr>
              <a:t>(</a:t>
            </a:r>
            <a:r>
              <a:rPr lang="uk-UA" sz="3600" b="1" dirty="0">
                <a:solidFill>
                  <a:srgbClr val="057792"/>
                </a:solidFill>
              </a:rPr>
              <a:t>практичні </a:t>
            </a:r>
            <a:r>
              <a:rPr lang="uk-UA" sz="3600" b="1" dirty="0" smtClean="0">
                <a:solidFill>
                  <a:srgbClr val="057792"/>
                </a:solidFill>
              </a:rPr>
              <a:t>кейси</a:t>
            </a:r>
            <a:r>
              <a:rPr lang="uk-UA" sz="3600" b="1" dirty="0">
                <a:solidFill>
                  <a:srgbClr val="057792"/>
                </a:solidFill>
              </a:rPr>
              <a:t>)</a:t>
            </a:r>
            <a:endParaRPr lang="uk-UA" sz="3600" b="1" dirty="0">
              <a:solidFill>
                <a:srgbClr val="057792"/>
              </a:solidFill>
              <a:latin typeface="+mj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uk-UA" sz="1600" b="1" dirty="0" smtClean="0">
              <a:solidFill>
                <a:srgbClr val="057792"/>
              </a:solidFill>
              <a:latin typeface="+mj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solidFill>
                  <a:srgbClr val="057792"/>
                </a:solidFill>
                <a:latin typeface="+mj-lt"/>
              </a:rPr>
              <a:t>Тетяна Овчаренко</a:t>
            </a:r>
            <a:endParaRPr lang="uk-UA" sz="1600" b="1" dirty="0">
              <a:solidFill>
                <a:srgbClr val="057792"/>
              </a:solidFill>
              <a:latin typeface="+mj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solidFill>
                  <a:srgbClr val="057792"/>
                </a:solidFill>
                <a:latin typeface="+mj-lt"/>
              </a:rPr>
              <a:t>експерт-консультант, </a:t>
            </a:r>
            <a:r>
              <a:rPr lang="uk-UA" sz="1600" b="1" smtClean="0">
                <a:solidFill>
                  <a:srgbClr val="057792"/>
                </a:solidFill>
                <a:latin typeface="+mj-lt"/>
              </a:rPr>
              <a:t>консультант Програми </a:t>
            </a:r>
            <a:r>
              <a:rPr lang="en-US" sz="1600" b="1" dirty="0" smtClean="0">
                <a:solidFill>
                  <a:srgbClr val="057792"/>
                </a:solidFill>
                <a:latin typeface="+mj-lt"/>
              </a:rPr>
              <a:t>DOBRE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solidFill>
                  <a:srgbClr val="057792"/>
                </a:solidFill>
                <a:latin typeface="+mj-lt"/>
              </a:rPr>
              <a:t>Бюджет та управління фінансами Програми </a:t>
            </a:r>
            <a:r>
              <a:rPr lang="en-US" sz="1600" b="1" dirty="0" smtClean="0">
                <a:solidFill>
                  <a:srgbClr val="057792"/>
                </a:solidFill>
                <a:latin typeface="+mj-lt"/>
              </a:rPr>
              <a:t>USAID DOBRE</a:t>
            </a:r>
            <a:endParaRPr lang="uk-UA" sz="1600" b="1" dirty="0" smtClean="0">
              <a:solidFill>
                <a:srgbClr val="057792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73960" y="4792683"/>
            <a:ext cx="1039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</a:rPr>
              <a:t>Ця презентація стала можливою завдяки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</a:rPr>
              <a:t>щиріи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</a:rPr>
              <a:t>̆ підтримці американського народу, наданій через Агентство США з міжнародного розвитку (USAID). Зміст є відповідальністю Глобал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</a:rPr>
              <a:t>Комьюнітіз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</a:rPr>
              <a:t> (Global Communities) і не обов'язково відображає точку зору USAID чи Уряду Сполучених Штатів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84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495006" y="378823"/>
            <a:ext cx="5924375" cy="78377"/>
          </a:xfrm>
          <a:noFill/>
        </p:spPr>
        <p:txBody>
          <a:bodyPr>
            <a:noAutofit/>
          </a:bodyPr>
          <a:lstStyle/>
          <a:p>
            <a:r>
              <a:rPr lang="uk-UA" sz="2400" b="1" dirty="0"/>
              <a:t>Бюджетний календар</a:t>
            </a:r>
            <a:br>
              <a:rPr lang="uk-UA" sz="2400" b="1" dirty="0"/>
            </a:br>
            <a:r>
              <a:rPr lang="uk-UA" sz="2400" b="1" dirty="0" smtClean="0"/>
              <a:t>на </a:t>
            </a:r>
            <a:r>
              <a:rPr lang="uk-UA" sz="2400" b="1" dirty="0"/>
              <a:t>місцевому </a:t>
            </a:r>
            <a:r>
              <a:rPr lang="uk-UA" sz="2400" b="1" dirty="0" smtClean="0"/>
              <a:t>рівні</a:t>
            </a:r>
            <a:endParaRPr lang="ru-RU" sz="2400" dirty="0"/>
          </a:p>
        </p:txBody>
      </p:sp>
      <p:sp>
        <p:nvSpPr>
          <p:cNvPr id="6" name="П'ятикутник 7"/>
          <p:cNvSpPr/>
          <p:nvPr/>
        </p:nvSpPr>
        <p:spPr>
          <a:xfrm>
            <a:off x="332203" y="2027351"/>
            <a:ext cx="6833540" cy="581020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Складання проекту </a:t>
            </a:r>
            <a:r>
              <a:rPr lang="uk-UA" dirty="0" smtClean="0">
                <a:solidFill>
                  <a:schemeClr val="tx1"/>
                </a:solidFill>
              </a:rPr>
              <a:t>бюджету, </a:t>
            </a:r>
            <a:r>
              <a:rPr lang="uk-UA" dirty="0">
                <a:solidFill>
                  <a:schemeClr val="tx1"/>
                </a:solidFill>
              </a:rPr>
              <a:t>підготовка проекту рішення про бюджет та його схвалення виконавчим органом </a:t>
            </a:r>
            <a:r>
              <a:rPr lang="uk-UA" dirty="0" smtClean="0">
                <a:solidFill>
                  <a:schemeClr val="tx1"/>
                </a:solidFill>
              </a:rPr>
              <a:t>ради</a:t>
            </a:r>
            <a:endParaRPr lang="uk-UA" dirty="0"/>
          </a:p>
        </p:txBody>
      </p:sp>
      <p:sp>
        <p:nvSpPr>
          <p:cNvPr id="7" name="П'ятикутник 8"/>
          <p:cNvSpPr/>
          <p:nvPr/>
        </p:nvSpPr>
        <p:spPr>
          <a:xfrm>
            <a:off x="332203" y="2654978"/>
            <a:ext cx="6833540" cy="568339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Подання проекту рішення про бюджет </a:t>
            </a:r>
            <a:r>
              <a:rPr lang="uk-UA" dirty="0" smtClean="0">
                <a:solidFill>
                  <a:schemeClr val="tx1"/>
                </a:solidFill>
              </a:rPr>
              <a:t>місцевій раді для </a:t>
            </a:r>
            <a:r>
              <a:rPr lang="uk-UA" dirty="0">
                <a:solidFill>
                  <a:schemeClr val="tx1"/>
                </a:solidFill>
              </a:rPr>
              <a:t>затвердження</a:t>
            </a:r>
          </a:p>
        </p:txBody>
      </p:sp>
      <p:sp>
        <p:nvSpPr>
          <p:cNvPr id="8" name="П'ятикутник 9"/>
          <p:cNvSpPr/>
          <p:nvPr/>
        </p:nvSpPr>
        <p:spPr>
          <a:xfrm>
            <a:off x="332203" y="3281392"/>
            <a:ext cx="6833540" cy="535629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Розгляд проекту рішення про бюджет </a:t>
            </a:r>
            <a:r>
              <a:rPr lang="uk-UA" dirty="0" smtClean="0">
                <a:solidFill>
                  <a:schemeClr val="tx1"/>
                </a:solidFill>
              </a:rPr>
              <a:t>місцевою радою </a:t>
            </a:r>
            <a:r>
              <a:rPr lang="uk-UA" dirty="0">
                <a:solidFill>
                  <a:schemeClr val="tx1"/>
                </a:solidFill>
              </a:rPr>
              <a:t>та його прийняття </a:t>
            </a:r>
          </a:p>
        </p:txBody>
      </p:sp>
      <p:sp>
        <p:nvSpPr>
          <p:cNvPr id="9" name="П'ятикутник 10"/>
          <p:cNvSpPr/>
          <p:nvPr/>
        </p:nvSpPr>
        <p:spPr>
          <a:xfrm>
            <a:off x="332203" y="3902697"/>
            <a:ext cx="6833540" cy="567559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Виконання бюджету, в т. ч. внесення змін до рішення про бюджет </a:t>
            </a:r>
            <a:r>
              <a:rPr lang="uk-UA" dirty="0" smtClean="0">
                <a:solidFill>
                  <a:schemeClr val="tx1"/>
                </a:solidFill>
              </a:rPr>
              <a:t>громади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0" name="П'ятикутник 11"/>
          <p:cNvSpPr/>
          <p:nvPr/>
        </p:nvSpPr>
        <p:spPr>
          <a:xfrm>
            <a:off x="332203" y="4551706"/>
            <a:ext cx="6833540" cy="480646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Підготовка звітів про виконання бюджету </a:t>
            </a:r>
            <a:r>
              <a:rPr lang="uk-UA" dirty="0" smtClean="0">
                <a:solidFill>
                  <a:schemeClr val="tx1"/>
                </a:solidFill>
              </a:rPr>
              <a:t>громади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1" name="П'ятикутник 12"/>
          <p:cNvSpPr/>
          <p:nvPr/>
        </p:nvSpPr>
        <p:spPr>
          <a:xfrm>
            <a:off x="332203" y="5118027"/>
            <a:ext cx="6833540" cy="428245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Подання виконавчим органом ради </a:t>
            </a:r>
            <a:r>
              <a:rPr lang="uk-UA" dirty="0" smtClean="0">
                <a:solidFill>
                  <a:schemeClr val="tx1"/>
                </a:solidFill>
              </a:rPr>
              <a:t>квартальних </a:t>
            </a:r>
            <a:r>
              <a:rPr lang="uk-UA" dirty="0">
                <a:solidFill>
                  <a:schemeClr val="tx1"/>
                </a:solidFill>
              </a:rPr>
              <a:t>та річного звітів до </a:t>
            </a:r>
            <a:r>
              <a:rPr lang="uk-UA" dirty="0" smtClean="0">
                <a:solidFill>
                  <a:schemeClr val="tx1"/>
                </a:solidFill>
              </a:rPr>
              <a:t>місцевої ради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2" name="П'ятикутник 13"/>
          <p:cNvSpPr/>
          <p:nvPr/>
        </p:nvSpPr>
        <p:spPr>
          <a:xfrm>
            <a:off x="306078" y="5609543"/>
            <a:ext cx="6833540" cy="625352"/>
          </a:xfrm>
          <a:prstGeom prst="homePlate">
            <a:avLst/>
          </a:prstGeom>
          <a:solidFill>
            <a:schemeClr val="bg1"/>
          </a:solidFill>
          <a:ln w="190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Перевірка річного звіту комісією з питань бюджету </a:t>
            </a:r>
            <a:r>
              <a:rPr lang="uk-UA" dirty="0" smtClean="0">
                <a:solidFill>
                  <a:schemeClr val="tx1"/>
                </a:solidFill>
              </a:rPr>
              <a:t>та </a:t>
            </a:r>
            <a:r>
              <a:rPr lang="uk-UA" dirty="0">
                <a:solidFill>
                  <a:schemeClr val="tx1"/>
                </a:solidFill>
              </a:rPr>
              <a:t>затвердження </a:t>
            </a:r>
            <a:r>
              <a:rPr lang="uk-UA" dirty="0" smtClean="0">
                <a:solidFill>
                  <a:schemeClr val="tx1"/>
                </a:solidFill>
              </a:rPr>
              <a:t>або </a:t>
            </a:r>
            <a:r>
              <a:rPr lang="uk-UA" dirty="0">
                <a:solidFill>
                  <a:schemeClr val="tx1"/>
                </a:solidFill>
              </a:rPr>
              <a:t>прийняття іншого рішення</a:t>
            </a:r>
          </a:p>
        </p:txBody>
      </p:sp>
      <p:sp>
        <p:nvSpPr>
          <p:cNvPr id="13" name="Прямокутник 14"/>
          <p:cNvSpPr/>
          <p:nvPr/>
        </p:nvSpPr>
        <p:spPr>
          <a:xfrm>
            <a:off x="7495813" y="2049698"/>
            <a:ext cx="4456690" cy="552004"/>
          </a:xfrm>
          <a:prstGeom prst="rect">
            <a:avLst/>
          </a:prstGeom>
          <a:solidFill>
            <a:schemeClr val="bg1"/>
          </a:solidFill>
          <a:ln w="63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chemeClr val="tx1"/>
                </a:solidFill>
              </a:rPr>
              <a:t>з </a:t>
            </a:r>
            <a:r>
              <a:rPr lang="uk-UA" b="1" dirty="0" smtClean="0">
                <a:solidFill>
                  <a:schemeClr val="tx1"/>
                </a:solidFill>
              </a:rPr>
              <a:t>1 вересня </a:t>
            </a:r>
            <a:r>
              <a:rPr lang="uk-UA" b="1" dirty="0">
                <a:solidFill>
                  <a:schemeClr val="tx1"/>
                </a:solidFill>
              </a:rPr>
              <a:t>до </a:t>
            </a:r>
            <a:r>
              <a:rPr lang="uk-UA" b="1" dirty="0" smtClean="0">
                <a:solidFill>
                  <a:schemeClr val="tx1"/>
                </a:solidFill>
              </a:rPr>
              <a:t>1 грудня </a:t>
            </a:r>
            <a:r>
              <a:rPr lang="uk-UA" dirty="0">
                <a:solidFill>
                  <a:schemeClr val="tx1"/>
                </a:solidFill>
              </a:rPr>
              <a:t>року, що передує плановому</a:t>
            </a:r>
          </a:p>
        </p:txBody>
      </p:sp>
      <p:sp>
        <p:nvSpPr>
          <p:cNvPr id="14" name="Прямокутник 20"/>
          <p:cNvSpPr/>
          <p:nvPr/>
        </p:nvSpPr>
        <p:spPr>
          <a:xfrm>
            <a:off x="7495816" y="5760719"/>
            <a:ext cx="4456696" cy="441409"/>
          </a:xfrm>
          <a:prstGeom prst="rect">
            <a:avLst/>
          </a:prstGeom>
          <a:solidFill>
            <a:schemeClr val="bg1"/>
          </a:solidFill>
          <a:ln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у терміни, визначені регламентом </a:t>
            </a:r>
            <a:r>
              <a:rPr lang="uk-UA" dirty="0" smtClean="0">
                <a:solidFill>
                  <a:schemeClr val="tx1"/>
                </a:solidFill>
              </a:rPr>
              <a:t>ради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5" name="Прямокутник 21"/>
          <p:cNvSpPr/>
          <p:nvPr/>
        </p:nvSpPr>
        <p:spPr>
          <a:xfrm>
            <a:off x="7495816" y="4470256"/>
            <a:ext cx="4456690" cy="594495"/>
          </a:xfrm>
          <a:prstGeom prst="rect">
            <a:avLst/>
          </a:prstGeom>
          <a:solidFill>
            <a:schemeClr val="bg1"/>
          </a:solidFill>
          <a:ln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місячний – до 10 числа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квартал </a:t>
            </a:r>
            <a:r>
              <a:rPr lang="uk-UA" dirty="0">
                <a:solidFill>
                  <a:schemeClr val="tx1"/>
                </a:solidFill>
              </a:rPr>
              <a:t>– до 23 числа місяця за звітним</a:t>
            </a:r>
          </a:p>
        </p:txBody>
      </p:sp>
      <p:sp>
        <p:nvSpPr>
          <p:cNvPr id="16" name="Прямокутник 22"/>
          <p:cNvSpPr/>
          <p:nvPr/>
        </p:nvSpPr>
        <p:spPr>
          <a:xfrm>
            <a:off x="7495816" y="5118027"/>
            <a:ext cx="4456690" cy="564316"/>
          </a:xfrm>
          <a:prstGeom prst="rect">
            <a:avLst/>
          </a:prstGeom>
          <a:solidFill>
            <a:schemeClr val="bg1"/>
          </a:solidFill>
          <a:ln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двомісячний строк після завершення відповідного бюджетного періоду</a:t>
            </a:r>
          </a:p>
        </p:txBody>
      </p:sp>
      <p:sp>
        <p:nvSpPr>
          <p:cNvPr id="17" name="Прямокутник 23"/>
          <p:cNvSpPr/>
          <p:nvPr/>
        </p:nvSpPr>
        <p:spPr>
          <a:xfrm>
            <a:off x="7495813" y="3897654"/>
            <a:ext cx="4456692" cy="504833"/>
          </a:xfrm>
          <a:prstGeom prst="rect">
            <a:avLst/>
          </a:prstGeom>
          <a:solidFill>
            <a:schemeClr val="bg1"/>
          </a:solidFill>
          <a:ln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з </a:t>
            </a:r>
            <a:r>
              <a:rPr lang="uk-UA" b="1" dirty="0">
                <a:solidFill>
                  <a:schemeClr val="tx1"/>
                </a:solidFill>
              </a:rPr>
              <a:t>1 січня до 31 грудня </a:t>
            </a:r>
            <a:r>
              <a:rPr lang="uk-UA" dirty="0">
                <a:solidFill>
                  <a:schemeClr val="tx1"/>
                </a:solidFill>
              </a:rPr>
              <a:t>бюджетного року</a:t>
            </a:r>
          </a:p>
        </p:txBody>
      </p:sp>
      <p:sp>
        <p:nvSpPr>
          <p:cNvPr id="18" name="Прямокутник 24"/>
          <p:cNvSpPr/>
          <p:nvPr/>
        </p:nvSpPr>
        <p:spPr>
          <a:xfrm>
            <a:off x="7495813" y="3316601"/>
            <a:ext cx="4456693" cy="495973"/>
          </a:xfrm>
          <a:prstGeom prst="rect">
            <a:avLst/>
          </a:prstGeom>
          <a:solidFill>
            <a:schemeClr val="bg1"/>
          </a:solidFill>
          <a:ln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chemeClr val="tx1"/>
                </a:solidFill>
              </a:rPr>
              <a:t>до 25 грудня</a:t>
            </a:r>
            <a:r>
              <a:rPr lang="uk-UA" dirty="0">
                <a:solidFill>
                  <a:schemeClr val="tx1"/>
                </a:solidFill>
              </a:rPr>
              <a:t> року, що передує плановому</a:t>
            </a:r>
          </a:p>
        </p:txBody>
      </p:sp>
      <p:sp>
        <p:nvSpPr>
          <p:cNvPr id="19" name="Прямокутник 25"/>
          <p:cNvSpPr/>
          <p:nvPr/>
        </p:nvSpPr>
        <p:spPr>
          <a:xfrm>
            <a:off x="7495813" y="2654978"/>
            <a:ext cx="4456694" cy="571548"/>
          </a:xfrm>
          <a:prstGeom prst="rect">
            <a:avLst/>
          </a:prstGeom>
          <a:solidFill>
            <a:schemeClr val="bg1"/>
          </a:solidFill>
          <a:ln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chemeClr val="tx1"/>
                </a:solidFill>
              </a:rPr>
              <a:t>початок грудня року, що передує плановому</a:t>
            </a:r>
          </a:p>
        </p:txBody>
      </p:sp>
      <p:pic>
        <p:nvPicPr>
          <p:cNvPr id="7170" name="Picture 2" descr="C:\Users\OvcharenkoTV\Desktop\image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675" y="73486"/>
            <a:ext cx="1838325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ятиугольник 20"/>
          <p:cNvSpPr/>
          <p:nvPr/>
        </p:nvSpPr>
        <p:spPr>
          <a:xfrm>
            <a:off x="332203" y="1000200"/>
            <a:ext cx="6833540" cy="973599"/>
          </a:xfrm>
          <a:prstGeom prst="homeP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32203" y="992498"/>
            <a:ext cx="65519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Складання </a:t>
            </a:r>
            <a:r>
              <a:rPr lang="uk-UA" dirty="0" smtClean="0"/>
              <a:t>прогнозу бюджету,</a:t>
            </a:r>
          </a:p>
          <a:p>
            <a:r>
              <a:rPr lang="uk-UA" dirty="0" smtClean="0"/>
              <a:t>схвалення його виконавчим органом та розгляд схваленого прогнозу місцевою радою у визначеному нею порядку</a:t>
            </a:r>
            <a:endParaRPr lang="ru-RU" dirty="0"/>
          </a:p>
        </p:txBody>
      </p:sp>
      <p:sp>
        <p:nvSpPr>
          <p:cNvPr id="24" name="Прямокутник 14"/>
          <p:cNvSpPr/>
          <p:nvPr/>
        </p:nvSpPr>
        <p:spPr>
          <a:xfrm>
            <a:off x="7495813" y="1028485"/>
            <a:ext cx="4456690" cy="920765"/>
          </a:xfrm>
          <a:prstGeom prst="rect">
            <a:avLst/>
          </a:prstGeom>
          <a:solidFill>
            <a:schemeClr val="bg1"/>
          </a:solidFill>
          <a:ln w="6350">
            <a:solidFill>
              <a:srgbClr val="0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chemeClr val="tx1"/>
                </a:solidFill>
              </a:rPr>
              <a:t>до 15 серпня, 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Не пізніше 1 вересня</a:t>
            </a:r>
            <a:r>
              <a:rPr lang="uk-UA" dirty="0" smtClean="0">
                <a:solidFill>
                  <a:schemeClr val="tx1"/>
                </a:solidFill>
              </a:rPr>
              <a:t> року, що </a:t>
            </a:r>
            <a:r>
              <a:rPr lang="uk-UA" dirty="0">
                <a:solidFill>
                  <a:schemeClr val="tx1"/>
                </a:solidFill>
              </a:rPr>
              <a:t>передує плановому</a:t>
            </a:r>
          </a:p>
        </p:txBody>
      </p:sp>
    </p:spTree>
    <p:extLst>
      <p:ext uri="{BB962C8B-B14F-4D97-AF65-F5344CB8AC3E}">
        <p14:creationId xmlns:p14="http://schemas.microsoft.com/office/powerpoint/2010/main" val="31550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84" y="104503"/>
            <a:ext cx="7997916" cy="785323"/>
          </a:xfrm>
        </p:spPr>
        <p:txBody>
          <a:bodyPr>
            <a:noAutofit/>
          </a:bodyPr>
          <a:lstStyle/>
          <a:p>
            <a:r>
              <a:rPr lang="uk-UA" sz="2000" b="1" dirty="0"/>
              <a:t>Складання та схвалення трирічного прогнозу місцевого бюджету</a:t>
            </a:r>
            <a:r>
              <a:rPr lang="uk-UA" sz="2000" dirty="0"/>
              <a:t> 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(</a:t>
            </a:r>
            <a:r>
              <a:rPr lang="uk-UA" sz="2000" dirty="0" smtClean="0">
                <a:ea typeface="Calibri" panose="020F0502020204030204" pitchFamily="34" charset="0"/>
              </a:rPr>
              <a:t>ст. </a:t>
            </a:r>
            <a:r>
              <a:rPr lang="uk-UA" sz="2000" b="1" dirty="0">
                <a:ea typeface="Times New Roman" panose="02020603050405020304" pitchFamily="18" charset="0"/>
              </a:rPr>
              <a:t>75</a:t>
            </a:r>
            <a:r>
              <a:rPr lang="uk-UA" sz="2000" b="1" baseline="30000" dirty="0">
                <a:ea typeface="Times New Roman" panose="02020603050405020304" pitchFamily="18" charset="0"/>
              </a:rPr>
              <a:t>-1</a:t>
            </a:r>
            <a:r>
              <a:rPr lang="uk-UA" sz="2000" b="1" dirty="0">
                <a:ea typeface="Times New Roman" panose="02020603050405020304" pitchFamily="18" charset="0"/>
              </a:rPr>
              <a:t> </a:t>
            </a:r>
            <a:r>
              <a:rPr lang="uk-UA" sz="2000" b="1" dirty="0" smtClean="0">
                <a:ea typeface="Times New Roman" panose="02020603050405020304" pitchFamily="18" charset="0"/>
              </a:rPr>
              <a:t>БКУ)</a:t>
            </a:r>
            <a:endParaRPr lang="en-US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446" y="914731"/>
            <a:ext cx="11652068" cy="44012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450215" algn="just"/>
            <a:r>
              <a:rPr lang="uk-UA" sz="2000" b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uk-UA" sz="2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бюджету </a:t>
            </a:r>
            <a:r>
              <a:rPr lang="uk-UA" sz="20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громади:</a:t>
            </a:r>
          </a:p>
          <a:p>
            <a:pPr marL="793115" indent="-342900" algn="just">
              <a:buFont typeface="Wingdings" panose="05000000000000000000" pitchFamily="2" charset="2"/>
              <a:buChar char="q"/>
            </a:pPr>
            <a:r>
              <a:rPr lang="uk-UA" sz="2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є документом </a:t>
            </a:r>
            <a:r>
              <a:rPr lang="uk-UA" sz="2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середньострокового бюджетного планування</a:t>
            </a:r>
            <a:r>
              <a:rPr lang="uk-UA" sz="2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що визначає показники місцевого бюджету на середньостроковий період і є </a:t>
            </a:r>
            <a:r>
              <a:rPr lang="uk-UA" sz="2000" b="1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основою</a:t>
            </a:r>
            <a:r>
              <a:rPr lang="uk-UA" sz="2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для складання проекту місцевого </a:t>
            </a:r>
            <a:r>
              <a:rPr lang="uk-UA" sz="20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бюджету</a:t>
            </a:r>
          </a:p>
          <a:p>
            <a:pPr marL="793115" indent="-3429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20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щороку</a:t>
            </a:r>
            <a:r>
              <a:rPr lang="uk-UA" sz="2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складається </a:t>
            </a:r>
            <a:r>
              <a:rPr lang="uk-UA" sz="2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місцевим фінансовим органом 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спільно з іншими головними розпорядниками на три роки</a:t>
            </a:r>
            <a:r>
              <a:rPr lang="uk-UA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– плановий та два наступні–бюджетних коштів </a:t>
            </a:r>
            <a:endParaRPr lang="uk-UA" sz="20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algn="just">
              <a:spcAft>
                <a:spcPts val="0"/>
              </a:spcAft>
            </a:pPr>
            <a:r>
              <a:rPr lang="uk-UA" sz="2000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 до:</a:t>
            </a:r>
          </a:p>
          <a:p>
            <a:pPr marL="735965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цілей та пріоритетів, визначених </a:t>
            </a:r>
            <a:r>
              <a:rPr lang="uk-UA" sz="2000" dirty="0">
                <a:solidFill>
                  <a:srgbClr val="0577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 Стратегії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735965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на виконання прийнятого </a:t>
            </a:r>
            <a:r>
              <a:rPr lang="uk-UA" sz="2000" dirty="0">
                <a:solidFill>
                  <a:srgbClr val="0577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поетапного Плану </a:t>
            </a:r>
            <a:r>
              <a:rPr lang="uk-UA" sz="2000" dirty="0">
                <a:solidFill>
                  <a:srgbClr val="05779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заходів </a:t>
            </a: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із забезпечення якісного бюджетного планування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</a:p>
          <a:p>
            <a:pPr marL="450215" algn="just">
              <a:spcAft>
                <a:spcPts val="0"/>
              </a:spcAft>
            </a:pPr>
            <a:r>
              <a:rPr lang="uk-UA" sz="2000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 урахуванням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35965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rgbClr val="0577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Бюджетної декларації, </a:t>
            </a:r>
          </a:p>
          <a:p>
            <a:pPr marL="735965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попереднього прогнозу бюджету громади, </a:t>
            </a:r>
          </a:p>
          <a:p>
            <a:pPr marL="735965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аналізу виконання бюджету громади </a:t>
            </a:r>
            <a:r>
              <a:rPr lang="uk-UA" sz="2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попередніх та поточному бюджетному періодах</a:t>
            </a:r>
            <a:r>
              <a:rPr lang="uk-UA" sz="2000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8353" y="5315936"/>
            <a:ext cx="10187181" cy="92333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</a:rPr>
              <a:t>Місцеві</a:t>
            </a: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</a:rPr>
              <a:t>фінансові органи та головні розпорядники </a:t>
            </a:r>
            <a:r>
              <a:rPr lang="uk-UA" dirty="0">
                <a:solidFill>
                  <a:srgbClr val="057792"/>
                </a:solidFill>
                <a:ea typeface="Times New Roman" panose="02020603050405020304" pitchFamily="18" charset="0"/>
              </a:rPr>
              <a:t>коштів відповідальні за розробку прогнозів місцевих бюджетів </a:t>
            </a:r>
            <a:endParaRPr lang="ru-RU" dirty="0">
              <a:solidFill>
                <a:srgbClr val="057792"/>
              </a:solidFill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</a:rPr>
              <a:t>Виконавчі органи місцевих рад </a:t>
            </a:r>
            <a:r>
              <a:rPr lang="uk-UA" dirty="0">
                <a:solidFill>
                  <a:srgbClr val="057792"/>
                </a:solidFill>
                <a:ea typeface="Times New Roman" panose="02020603050405020304" pitchFamily="18" charset="0"/>
              </a:rPr>
              <a:t>відповідальні за їх схвалення. </a:t>
            </a:r>
            <a:endParaRPr lang="ru-RU" dirty="0">
              <a:solidFill>
                <a:srgbClr val="057792"/>
              </a:solidFill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6" y="5315936"/>
            <a:ext cx="1062844" cy="837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32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2544" y="2768167"/>
            <a:ext cx="6609356" cy="2800767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4400" dirty="0" smtClean="0"/>
              <a:t>Після прийняття </a:t>
            </a:r>
            <a:r>
              <a:rPr lang="uk-UA" sz="4400" dirty="0"/>
              <a:t>ВРУ </a:t>
            </a:r>
            <a:r>
              <a:rPr lang="uk-UA" sz="4400" b="1" dirty="0" smtClean="0"/>
              <a:t>Бюджетної декларації</a:t>
            </a:r>
          </a:p>
          <a:p>
            <a:pPr lvl="0"/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86050" y="165806"/>
            <a:ext cx="6819899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200" b="1" dirty="0">
                <a:solidFill>
                  <a:srgbClr val="057792"/>
                </a:solidFill>
                <a:latin typeface="Arial Black" panose="020B0A04020102020204" pitchFamily="34" charset="0"/>
              </a:rPr>
              <a:t>Бюджетна декларація </a:t>
            </a:r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як основа для складання прогнозів місцевих бюджетів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42693" y="2158434"/>
            <a:ext cx="2494478" cy="366254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800" b="1" dirty="0" smtClean="0"/>
              <a:t>Коли починаємо </a:t>
            </a:r>
            <a:r>
              <a:rPr lang="uk-UA" sz="2800" dirty="0" smtClean="0"/>
              <a:t>безпосередню роботу по формуванню прогнозу місцевого бюджету</a:t>
            </a:r>
            <a:endParaRPr lang="ru-RU" sz="28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550827" y="1402853"/>
            <a:ext cx="1112497" cy="5173705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C:\Users\OvcharenkoTV\Desktop\Картинки\kisspng-sign-question-mark-clip-art-creative-question-mark-5ad98303dba5a4.835888881524204291899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22" y="1119913"/>
            <a:ext cx="1455127" cy="1195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75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9969" y="1355021"/>
            <a:ext cx="7491046" cy="452431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 smtClean="0"/>
              <a:t>індекс </a:t>
            </a:r>
            <a:r>
              <a:rPr lang="uk-UA" sz="2400" dirty="0"/>
              <a:t>споживчих цін; 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індекс цін виробників; 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грошові доходи населення   (номінальні та реальні); 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мінімальна заробітна плата та середньомісячна  зарплата робітників і службовців;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розмір 1 тарифного розряду за ЄТС;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прожитковий мінімум;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індекс реальної заробітної плати робітників і службовців; </a:t>
            </a:r>
            <a:endParaRPr lang="ru-RU" sz="2400" dirty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uk-UA" sz="2400" dirty="0"/>
              <a:t>рівень зареєстрованого безробіття на кінець року.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64376" y="165806"/>
            <a:ext cx="74588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dirty="0">
                <a:solidFill>
                  <a:srgbClr val="057792"/>
                </a:solidFill>
                <a:latin typeface="+mj-lt"/>
              </a:rPr>
              <a:t>Бюджетна декларація як основа для складання прогнозів місцевих бюджетів</a:t>
            </a:r>
            <a:endParaRPr lang="ru-RU" sz="22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6522" y="1124757"/>
            <a:ext cx="2417346" cy="427809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2800" b="1" dirty="0" smtClean="0"/>
          </a:p>
          <a:p>
            <a:r>
              <a:rPr lang="uk-UA" sz="2400" dirty="0"/>
              <a:t>У</a:t>
            </a:r>
            <a:r>
              <a:rPr lang="uk-UA" sz="2400" dirty="0" smtClean="0"/>
              <a:t>раховуються </a:t>
            </a:r>
            <a:r>
              <a:rPr lang="uk-UA" sz="2400" b="1" dirty="0"/>
              <a:t>прогнозні </a:t>
            </a:r>
            <a:r>
              <a:rPr lang="uk-UA" sz="2400" b="1" dirty="0" smtClean="0"/>
              <a:t>макро</a:t>
            </a:r>
          </a:p>
          <a:p>
            <a:r>
              <a:rPr lang="uk-UA" sz="2400" b="1" dirty="0" smtClean="0"/>
              <a:t>економічні </a:t>
            </a:r>
            <a:r>
              <a:rPr lang="uk-UA" sz="2400" b="1" dirty="0"/>
              <a:t>показники </a:t>
            </a:r>
            <a:r>
              <a:rPr lang="uk-UA" sz="2400" dirty="0"/>
              <a:t>на три роки, що </a:t>
            </a:r>
            <a:r>
              <a:rPr lang="uk-UA" sz="2400" dirty="0" smtClean="0"/>
              <a:t>ви­значаються  </a:t>
            </a:r>
            <a:r>
              <a:rPr lang="uk-UA" sz="2400" dirty="0"/>
              <a:t>у </a:t>
            </a:r>
            <a:r>
              <a:rPr lang="uk-UA" sz="2400" b="1" dirty="0" smtClean="0"/>
              <a:t>Бюджетній </a:t>
            </a:r>
            <a:r>
              <a:rPr lang="uk-UA" sz="2400" b="1" dirty="0"/>
              <a:t>декларації</a:t>
            </a:r>
            <a:r>
              <a:rPr lang="uk-UA" sz="2400" dirty="0"/>
              <a:t>: </a:t>
            </a:r>
            <a:endParaRPr lang="ru-RU" sz="2400" dirty="0"/>
          </a:p>
          <a:p>
            <a:r>
              <a:rPr lang="uk-UA" sz="2800" b="1" dirty="0" smtClean="0"/>
              <a:t> </a:t>
            </a:r>
            <a:endParaRPr lang="ru-RU" sz="28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885670" y="935247"/>
            <a:ext cx="1112497" cy="4968459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15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200" b="1" dirty="0"/>
              <a:t>Система середньострокового планування в територіальній громаді та її ключові  елементи</a:t>
            </a:r>
            <a:endParaRPr lang="ru-RU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3143" y="1184270"/>
            <a:ext cx="11116489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Стратегічні </a:t>
            </a:r>
            <a:r>
              <a:rPr lang="uk-UA" sz="2400" b="1" dirty="0">
                <a:ea typeface="Calibri" panose="020F0502020204030204" pitchFamily="34" charset="0"/>
                <a:cs typeface="Calibri" panose="020F0502020204030204" pitchFamily="34" charset="0"/>
              </a:rPr>
              <a:t>документи</a:t>
            </a:r>
            <a:r>
              <a:rPr lang="uk-UA" sz="2400" dirty="0">
                <a:ea typeface="Calibri" panose="020F0502020204030204" pitchFamily="34" charset="0"/>
                <a:cs typeface="Calibri" panose="020F0502020204030204" pitchFamily="34" charset="0"/>
              </a:rPr>
              <a:t>, що є в ОТГ (статут, Стратегія, Програма чи Прогноз економічного та соціального розвитку, інвестиційний паспорт громади, Бюджетний регламент, положення про виконавчі органи, задіяні у бюджетному процесі, та посадові інструкції конкретних працівників тощо</a:t>
            </a:r>
            <a:r>
              <a:rPr lang="uk-UA" sz="2200" dirty="0" smtClean="0"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algn="just"/>
            <a:endParaRPr lang="uk-UA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uk-UA" sz="20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uk-UA" sz="20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7382" y="2881609"/>
            <a:ext cx="1150138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uk-UA" sz="24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Якісна інформація  </a:t>
            </a:r>
            <a:r>
              <a:rPr lang="uk-UA" sz="2400" b="1" dirty="0">
                <a:ea typeface="Times New Roman" panose="02020603050405020304" pitchFamily="18" charset="0"/>
                <a:cs typeface="Calibri" panose="020F0502020204030204" pitchFamily="34" charset="0"/>
              </a:rPr>
              <a:t>щодо отримувачів послуг</a:t>
            </a:r>
            <a:r>
              <a:rPr lang="uk-UA" sz="2400" dirty="0">
                <a:ea typeface="Times New Roman" panose="02020603050405020304" pitchFamily="18" charset="0"/>
                <a:cs typeface="Calibri" panose="020F0502020204030204" pitchFamily="34" charset="0"/>
              </a:rPr>
              <a:t> за бюджетні </a:t>
            </a:r>
            <a:r>
              <a:rPr lang="uk-UA" sz="24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кошти</a:t>
            </a:r>
            <a:r>
              <a:rPr lang="uk-UA" sz="2400" dirty="0"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uk-UA" sz="24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(кількість </a:t>
            </a:r>
            <a:r>
              <a:rPr lang="uk-UA" sz="2400" dirty="0">
                <a:ea typeface="Times New Roman" panose="02020603050405020304" pitchFamily="18" charset="0"/>
                <a:cs typeface="Calibri" panose="020F0502020204030204" pitchFamily="34" charset="0"/>
              </a:rPr>
              <a:t>тих, хто проживає, працевлаштований, яку зарплату отримують працевлаштовані, яка кількість видів пільг, скільки пільг за видами та у сумі припадає на одну людину-отримувача </a:t>
            </a:r>
            <a:r>
              <a:rPr lang="uk-UA" sz="24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тощо</a:t>
            </a:r>
            <a:r>
              <a:rPr lang="uk-UA" sz="22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)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uk-UA" sz="2200" dirty="0" smtClean="0"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uk-UA" sz="2400" dirty="0"/>
              <a:t>С</a:t>
            </a:r>
            <a:r>
              <a:rPr lang="uk-UA" sz="2400" dirty="0" smtClean="0"/>
              <a:t>ума </a:t>
            </a:r>
            <a:r>
              <a:rPr lang="uk-UA" sz="2400" b="1" dirty="0"/>
              <a:t>прямих і непрямих видатків </a:t>
            </a:r>
            <a:r>
              <a:rPr lang="uk-UA" sz="2400" dirty="0"/>
              <a:t>за рахунок публічних </a:t>
            </a:r>
            <a:r>
              <a:rPr lang="uk-UA" sz="2400" dirty="0" smtClean="0"/>
              <a:t>фінансів</a:t>
            </a:r>
          </a:p>
          <a:p>
            <a:pPr algn="just">
              <a:spcAft>
                <a:spcPts val="0"/>
              </a:spcAft>
            </a:pPr>
            <a:endParaRPr lang="uk-UA" sz="2200" dirty="0" smtClean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k-UA" sz="2400" b="1" dirty="0" smtClean="0"/>
              <a:t>Стадії </a:t>
            </a:r>
            <a:r>
              <a:rPr lang="uk-UA" sz="2400" b="1" dirty="0"/>
              <a:t>та учасники</a:t>
            </a:r>
            <a:r>
              <a:rPr lang="uk-UA" sz="2400" dirty="0"/>
              <a:t> бюджетного процесу в ОТГ в умовах середньострокового  планування</a:t>
            </a:r>
            <a:endParaRPr lang="ru-RU" sz="2400" dirty="0"/>
          </a:p>
          <a:p>
            <a:pPr algn="just">
              <a:spcAft>
                <a:spcPts val="0"/>
              </a:spcAft>
            </a:pPr>
            <a:endParaRPr lang="ru-RU" sz="22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4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000" b="1" dirty="0"/>
              <a:t>З</a:t>
            </a:r>
            <a:r>
              <a:rPr lang="uk-UA" sz="2000" b="1" dirty="0" smtClean="0"/>
              <a:t>дійснення </a:t>
            </a:r>
            <a:r>
              <a:rPr lang="uk-UA" sz="2000" b="1" dirty="0"/>
              <a:t>етапів бюджетного планування </a:t>
            </a:r>
            <a:r>
              <a:rPr lang="uk-UA" sz="2000" b="1" dirty="0" smtClean="0"/>
              <a:t>на місцевому рівні та </a:t>
            </a:r>
            <a:r>
              <a:rPr lang="uk-UA" sz="2000" b="1" dirty="0"/>
              <a:t>їх взаємозв’язку</a:t>
            </a:r>
            <a:endParaRPr lang="en-US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024" y="862149"/>
            <a:ext cx="11260182" cy="517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09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9875" y="167951"/>
            <a:ext cx="7759336" cy="400110"/>
          </a:xfrm>
          <a:prstGeom prst="rect">
            <a:avLst/>
          </a:prstGeom>
          <a:solidFill>
            <a:srgbClr val="EAEAEA"/>
          </a:solidFill>
        </p:spPr>
        <p:txBody>
          <a:bodyPr wrap="square">
            <a:spAutoFit/>
          </a:bodyPr>
          <a:lstStyle/>
          <a:p>
            <a:pPr marL="137118" algn="ctr">
              <a:spcAft>
                <a:spcPts val="45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000" dirty="0">
                <a:solidFill>
                  <a:srgbClr val="057792"/>
                </a:solidFill>
                <a:latin typeface="+mj-lt"/>
              </a:rPr>
              <a:t>Взаємозв’язок  програмних </a:t>
            </a:r>
            <a:r>
              <a:rPr lang="uk-UA" sz="2000" dirty="0" smtClean="0">
                <a:solidFill>
                  <a:srgbClr val="057792"/>
                </a:solidFill>
                <a:latin typeface="+mj-lt"/>
              </a:rPr>
              <a:t>документів</a:t>
            </a:r>
            <a:endParaRPr lang="uk-UA" sz="2000" dirty="0">
              <a:solidFill>
                <a:srgbClr val="057792"/>
              </a:solidFill>
              <a:latin typeface="+mj-lt"/>
              <a:cs typeface="Calibri" panose="020F0502020204030204" pitchFamily="34" charset="0"/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3905552943"/>
              </p:ext>
            </p:extLst>
          </p:nvPr>
        </p:nvGraphicFramePr>
        <p:xfrm>
          <a:off x="3083494" y="888274"/>
          <a:ext cx="8623250" cy="5332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09006" y="1102791"/>
            <a:ext cx="2704012" cy="493981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uk-UA" sz="2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uk-UA" sz="2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юджетні документи формуються на основі програмних документів, сформованих на </a:t>
            </a:r>
            <a:r>
              <a:rPr lang="uk-UA" sz="21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довгостроковий та середньостроковий </a:t>
            </a:r>
            <a:r>
              <a:rPr lang="uk-UA" sz="2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період.  </a:t>
            </a:r>
          </a:p>
          <a:p>
            <a:r>
              <a:rPr lang="uk-UA" sz="2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 разі зміни поточних напрямків – потрібне  уточнення програмних документів шляхом внесення змін до бюджету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27708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3146" y="160814"/>
            <a:ext cx="6649910" cy="430887"/>
          </a:xfrm>
          <a:prstGeom prst="rect">
            <a:avLst/>
          </a:prstGeom>
          <a:solidFill>
            <a:srgbClr val="EAEAEA"/>
          </a:solidFill>
        </p:spPr>
        <p:txBody>
          <a:bodyPr wrap="square">
            <a:spAutoFit/>
          </a:bodyPr>
          <a:lstStyle/>
          <a:p>
            <a:pPr marL="137118" algn="ctr">
              <a:spcAft>
                <a:spcPts val="45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Взаємозв’язок  програмних </a:t>
            </a:r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документів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422489478"/>
              </p:ext>
            </p:extLst>
          </p:nvPr>
        </p:nvGraphicFramePr>
        <p:xfrm>
          <a:off x="2873146" y="956506"/>
          <a:ext cx="9098701" cy="5381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986941"/>
            <a:ext cx="2593990" cy="5170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2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Формування</a:t>
            </a:r>
            <a:r>
              <a:rPr lang="uk-UA" sz="22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Програми соціально – економічного розвитку на короткостроковий період (рік</a:t>
            </a:r>
            <a:r>
              <a:rPr lang="uk-UA" sz="22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uk-UA" sz="2200" dirty="0">
                <a:solidFill>
                  <a:schemeClr val="tx1"/>
                </a:solidFill>
              </a:rPr>
              <a:t>Такий порядок формування більш </a:t>
            </a:r>
            <a:r>
              <a:rPr lang="uk-UA" sz="2200" dirty="0" smtClean="0">
                <a:solidFill>
                  <a:schemeClr val="tx1"/>
                </a:solidFill>
              </a:rPr>
              <a:t>гнучкий – у поточному бюджеті коригуються короткотермінові документи</a:t>
            </a:r>
            <a:r>
              <a:rPr lang="uk-UA" sz="22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8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1497" y="171922"/>
            <a:ext cx="7785463" cy="571500"/>
          </a:xfrm>
        </p:spPr>
        <p:txBody>
          <a:bodyPr>
            <a:noAutofit/>
          </a:bodyPr>
          <a:lstStyle/>
          <a:p>
            <a:r>
              <a:rPr lang="uk-UA" sz="2000" dirty="0" smtClean="0"/>
              <a:t>Ключові елементи</a:t>
            </a:r>
            <a:r>
              <a:rPr lang="uk-UA" sz="2000" dirty="0"/>
              <a:t>, які мають бути втілені у системі середньострокового планування в кожній </a:t>
            </a:r>
            <a:r>
              <a:rPr lang="uk-UA" sz="2000" dirty="0" smtClean="0"/>
              <a:t>громаді</a:t>
            </a:r>
            <a:r>
              <a:rPr lang="uk-UA" dirty="0" smtClean="0"/>
              <a:t>: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uk-UA" sz="2600" b="1" dirty="0" smtClean="0"/>
              <a:t>Трирічний план </a:t>
            </a:r>
            <a:r>
              <a:rPr lang="uk-UA" sz="2600" b="1" dirty="0"/>
              <a:t>має покривати всі місцеві </a:t>
            </a:r>
            <a:r>
              <a:rPr lang="uk-UA" sz="2600" b="1" dirty="0" smtClean="0"/>
              <a:t>видатки</a:t>
            </a:r>
            <a:r>
              <a:rPr lang="uk-UA" sz="2600" dirty="0" smtClean="0"/>
              <a:t> 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Як мінімум, мають забезпечуватися видатки органів самоврядування на виконання власних та делегованих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повноважень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lvl="0" algn="just"/>
            <a:r>
              <a:rPr lang="uk-UA" b="1" dirty="0"/>
              <a:t>Строк планування має складати 3 роки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Обов’язкова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прив’язка середньострокового планування до стратегії ОТГ та поточного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планування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uk-UA" b="1" dirty="0" smtClean="0"/>
              <a:t>Обмеження </a:t>
            </a:r>
            <a:r>
              <a:rPr lang="uk-UA" b="1" dirty="0"/>
              <a:t>видатків з чітким визначенням пріоритетів </a:t>
            </a:r>
            <a:r>
              <a:rPr lang="ru-RU" dirty="0"/>
              <a:t>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Видатки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мають бути обмежені як на рівні головних розпорядників бюджетних коштів, так і на рівні розпорядників коштів нижчого рівня, бажано проводити планування із глибокою деталізацією видатків за галузевою ознакою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 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lvl="0" algn="just"/>
            <a:r>
              <a:rPr lang="uk-UA" b="1" dirty="0"/>
              <a:t>Прогнозування доходів має бути адекватним </a:t>
            </a:r>
            <a:r>
              <a:rPr lang="ru-RU" dirty="0"/>
              <a:t>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Надходження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до бюджету ОТГ мають прогнозуватися відповідно до економічної ситуації в громаді та з урахуванням діючих норм ПКУ та БКУ, можливих змін у законодавстві або у справлянні доходів, якщо такі вже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відомі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lvl="0" algn="just"/>
            <a:r>
              <a:rPr lang="uk-UA" b="1" dirty="0"/>
              <a:t>Ступінь деталізації прогнозу надходжень має відповідати ступеню деталізації </a:t>
            </a:r>
            <a:r>
              <a:rPr lang="uk-UA" b="1" dirty="0" smtClean="0"/>
              <a:t>видатків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Збільшення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видатків повинно мати визначене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джерело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lvl="0" algn="just"/>
            <a:r>
              <a:rPr lang="uk-UA" b="1" dirty="0"/>
              <a:t>Аналіз відхилень </a:t>
            </a:r>
            <a:r>
              <a:rPr lang="ru-RU" dirty="0"/>
              <a:t>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Всі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відхилення від плану мають ретельно вивчатися та пояснюватися – аналізувати причини таких відхилень, які фактори, чи дії посадових осіб, головних розпорядників,  установ призвели до виникнення відхилень. Треба заздалегідь передбачити, які  дії мають стати реакцією на виявлені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відхилення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lvl="0" algn="just"/>
            <a:r>
              <a:rPr lang="uk-UA" b="1" dirty="0"/>
              <a:t>Складання декількох сценаріїв прогнозу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Заздалегідь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мати кілька можливих варіантів та  програму дій у разі зміни ситуації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just">
              <a:buNone/>
            </a:pPr>
            <a:endParaRPr lang="ru-UA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2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143" y="1015653"/>
            <a:ext cx="11714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uk-UA" sz="2200" dirty="0" smtClean="0"/>
          </a:p>
          <a:p>
            <a:endParaRPr lang="uk-UA" sz="2200" dirty="0" smtClean="0"/>
          </a:p>
          <a:p>
            <a:endParaRPr lang="uk-UA" sz="800" dirty="0" smtClean="0">
              <a:solidFill>
                <a:srgbClr val="002060"/>
              </a:solidFill>
            </a:endParaRPr>
          </a:p>
          <a:p>
            <a:endParaRPr lang="ru-RU" sz="2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52296" y="1015652"/>
            <a:ext cx="961735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uk-UA" sz="2200" b="1" dirty="0"/>
              <a:t>середньострокових фіскальних рамок </a:t>
            </a:r>
            <a:r>
              <a:rPr lang="uk-UA" sz="2200" dirty="0"/>
              <a:t>або середньострокових рамок бюджету; 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uk-UA" sz="2200" b="1" dirty="0" smtClean="0"/>
              <a:t>середньострокового </a:t>
            </a:r>
            <a:r>
              <a:rPr lang="uk-UA" sz="2200" b="1" dirty="0"/>
              <a:t>планування видатків  </a:t>
            </a:r>
            <a:r>
              <a:rPr lang="uk-UA" sz="2200" dirty="0"/>
              <a:t>(</a:t>
            </a:r>
            <a:r>
              <a:rPr lang="uk-UA" sz="2200" i="1" dirty="0"/>
              <a:t>встановити чіткі ліміти бюджетних видатків, надати їм обов’язкового характеру для всіх розпорядників бюджетних коштів)</a:t>
            </a:r>
            <a:r>
              <a:rPr lang="uk-UA" sz="2200" dirty="0"/>
              <a:t>; 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uk-UA" sz="2200" b="1" dirty="0"/>
              <a:t>інтегрування річних бюджетів в середньострокові рамки</a:t>
            </a:r>
            <a:r>
              <a:rPr lang="uk-UA" sz="2200" dirty="0" smtClean="0"/>
              <a:t>;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uk-UA" sz="2200" b="1" dirty="0"/>
              <a:t>створення системи моніторингу </a:t>
            </a:r>
            <a:r>
              <a:rPr lang="uk-UA" sz="2200" dirty="0"/>
              <a:t>й процедур для коригування бюджетних планів на випадок непередбачуваних ситуацій</a:t>
            </a:r>
            <a:r>
              <a:rPr lang="uk-UA" sz="2200" dirty="0" smtClean="0"/>
              <a:t>;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uk-UA" sz="2200" b="1" dirty="0"/>
              <a:t>формування реалістичних оцінок фіскальних наслідків поточних </a:t>
            </a:r>
            <a:r>
              <a:rPr lang="uk-UA" sz="2200" b="1" dirty="0" smtClean="0"/>
              <a:t> рішень</a:t>
            </a:r>
            <a:r>
              <a:rPr lang="uk-UA" sz="2200" dirty="0" smtClean="0"/>
              <a:t> </a:t>
            </a:r>
            <a:r>
              <a:rPr lang="uk-UA" sz="2200" dirty="0"/>
              <a:t>у середньостроковому </a:t>
            </a:r>
            <a:r>
              <a:rPr lang="uk-UA" sz="2200" dirty="0" smtClean="0"/>
              <a:t>періоді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uk-UA" sz="2200" dirty="0"/>
              <a:t>запровадження механізмів </a:t>
            </a:r>
            <a:r>
              <a:rPr lang="uk-UA" sz="2200" b="1" dirty="0" smtClean="0"/>
              <a:t>управління кадрами </a:t>
            </a:r>
            <a:r>
              <a:rPr lang="uk-UA" sz="2200" dirty="0"/>
              <a:t>та передбачення </a:t>
            </a:r>
            <a:r>
              <a:rPr lang="uk-UA" sz="2200" b="1" dirty="0"/>
              <a:t>заходів з підвищення їх кваліфікації</a:t>
            </a:r>
            <a:r>
              <a:rPr lang="uk-UA" sz="2200" dirty="0"/>
              <a:t> (</a:t>
            </a:r>
            <a:r>
              <a:rPr lang="uk-UA" sz="2200" i="1" dirty="0"/>
              <a:t>неврахування цього </a:t>
            </a:r>
            <a:r>
              <a:rPr lang="uk-UA" sz="2200" i="1" dirty="0" smtClean="0"/>
              <a:t>фактору </a:t>
            </a:r>
            <a:r>
              <a:rPr lang="uk-UA" sz="2200" i="1" dirty="0"/>
              <a:t>може призвести до непродуктивного витрачання значних ресурсів із мінімальним ефектом для якості бюджетного процесу</a:t>
            </a:r>
            <a:r>
              <a:rPr lang="uk-UA" sz="2200" dirty="0"/>
              <a:t>).</a:t>
            </a:r>
            <a:endParaRPr lang="ru-RU" sz="2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5503" y="1308622"/>
            <a:ext cx="1998015" cy="42821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uk-UA" sz="2400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dirty="0" smtClean="0"/>
              <a:t> </a:t>
            </a:r>
            <a:r>
              <a:rPr lang="uk-UA" sz="2400" b="1" dirty="0"/>
              <a:t>Введення </a:t>
            </a:r>
            <a:r>
              <a:rPr lang="uk-UA" sz="2400" u="sng" dirty="0"/>
              <a:t>початкових простіших форм</a:t>
            </a:r>
            <a:r>
              <a:rPr lang="uk-UA" sz="2400" dirty="0"/>
              <a:t> </a:t>
            </a:r>
            <a:r>
              <a:rPr lang="uk-UA" sz="2400" dirty="0" smtClean="0"/>
              <a:t>середньострокового бюджетного планування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uk-UA" sz="2600" dirty="0">
              <a:solidFill>
                <a:srgbClr val="00206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3518" y="92323"/>
            <a:ext cx="7912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b="1" dirty="0">
                <a:solidFill>
                  <a:srgbClr val="057792"/>
                </a:solidFill>
                <a:latin typeface="+mj-lt"/>
              </a:rPr>
              <a:t>Застосування фінансових методів управління в територіальній </a:t>
            </a:r>
            <a:r>
              <a:rPr lang="uk-UA" sz="2200" b="1" dirty="0" smtClean="0">
                <a:solidFill>
                  <a:srgbClr val="057792"/>
                </a:solidFill>
                <a:latin typeface="+mj-lt"/>
              </a:rPr>
              <a:t>громаді у трирічному плануванні</a:t>
            </a:r>
            <a:endParaRPr lang="ru-RU" sz="2200" dirty="0">
              <a:solidFill>
                <a:srgbClr val="05779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57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Заголовок 89"/>
          <p:cNvSpPr>
            <a:spLocks noGrp="1"/>
          </p:cNvSpPr>
          <p:nvPr>
            <p:ph type="title"/>
          </p:nvPr>
        </p:nvSpPr>
        <p:spPr>
          <a:xfrm>
            <a:off x="3829552" y="393008"/>
            <a:ext cx="7981449" cy="1236951"/>
          </a:xfrm>
        </p:spPr>
        <p:txBody>
          <a:bodyPr>
            <a:normAutofit/>
          </a:bodyPr>
          <a:lstStyle/>
          <a:p>
            <a:r>
              <a:rPr lang="uk-UA" smtClean="0"/>
              <a:t>\</a:t>
            </a:r>
            <a:br>
              <a:rPr lang="uk-UA" smtClean="0"/>
            </a:br>
            <a:endParaRPr lang="en-US"/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165" y="1073141"/>
            <a:ext cx="2514911" cy="2280062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799" y="3771215"/>
            <a:ext cx="2484209" cy="2407517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777" y="1127213"/>
            <a:ext cx="2408251" cy="2357191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5597" y="3807563"/>
            <a:ext cx="2419479" cy="2334819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8673" y="3771215"/>
            <a:ext cx="2413864" cy="2302442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4629" y="3771215"/>
            <a:ext cx="2413864" cy="2350896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4629" y="1127213"/>
            <a:ext cx="2447547" cy="2357191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777" y="1115986"/>
            <a:ext cx="2408251" cy="236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3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387" y="503313"/>
            <a:ext cx="8832272" cy="571500"/>
          </a:xfrm>
        </p:spPr>
        <p:txBody>
          <a:bodyPr>
            <a:noAutofit/>
          </a:bodyPr>
          <a:lstStyle/>
          <a:p>
            <a:r>
              <a:rPr lang="uk-UA" sz="2200" dirty="0"/>
              <a:t>Основні типи рамкових умов складання середньострокового бюджету у міжнародній </a:t>
            </a:r>
            <a:r>
              <a:rPr lang="uk-UA" sz="2200" dirty="0" smtClean="0"/>
              <a:t>практиці</a:t>
            </a:r>
            <a:endParaRPr lang="en-US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7382" y="1184270"/>
            <a:ext cx="11522163" cy="5250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latin typeface="Calibri" panose="020F0502020204030204" pitchFamily="34" charset="0"/>
                <a:ea typeface="Times New Roman" panose="02020603050405020304" pitchFamily="18" charset="0"/>
                <a:cs typeface="WarnockPro-Regular"/>
              </a:rPr>
              <a:t>Середньострокові фіскальні рамки, </a:t>
            </a:r>
            <a:r>
              <a:rPr lang="uk-UA" sz="2400" dirty="0">
                <a:latin typeface="Calibri" panose="020F0502020204030204" pitchFamily="34" charset="0"/>
                <a:ea typeface="Times New Roman" panose="02020603050405020304" pitchFamily="18" charset="0"/>
                <a:cs typeface="WarnockPro-Regular"/>
              </a:rPr>
              <a:t>котрі використовують невеликий набір фіскальних змінних і в більшості випадків обмежуються визначенням цілей фіскальної політики та поданням прогнозних макропоказників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uk-UA" sz="2400" i="1" dirty="0">
                <a:latin typeface="Calibri" panose="020F0502020204030204" pitchFamily="34" charset="0"/>
                <a:ea typeface="Times New Roman" panose="02020603050405020304" pitchFamily="18" charset="0"/>
                <a:cs typeface="WarnockPro-Regular"/>
              </a:rPr>
              <a:t>2. </a:t>
            </a:r>
            <a:r>
              <a:rPr lang="uk-UA" sz="2400" b="1" dirty="0">
                <a:latin typeface="Calibri" panose="020F0502020204030204" pitchFamily="34" charset="0"/>
                <a:ea typeface="Times New Roman" panose="02020603050405020304" pitchFamily="18" charset="0"/>
                <a:cs typeface="WarnockPro-Regular"/>
              </a:rPr>
              <a:t>Середньострокові рамки бюджету</a:t>
            </a:r>
            <a:r>
              <a:rPr lang="uk-UA" sz="2400" dirty="0">
                <a:latin typeface="Calibri" panose="020F0502020204030204" pitchFamily="34" charset="0"/>
                <a:ea typeface="Times New Roman" panose="02020603050405020304" pitchFamily="18" charset="0"/>
                <a:cs typeface="WarnockPro-Regular"/>
              </a:rPr>
              <a:t>, що разом із прогнозними індикаторами включають цільові показники (граничні рівні) видатків окремих адміністративних одиниць. Цей тип середньострокового бюджету має на меті  збереження загальної фіскальної дисципліни; за таким підходом граничні рівні видатків встановлюються з розбивкою за функціями, секторами чи міністерствами.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uk-UA" sz="2400" i="1" dirty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3. </a:t>
            </a:r>
            <a:r>
              <a:rPr lang="uk-UA" sz="2400" b="1" dirty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Середньострокові рамки видатків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, котрі є найбільш деталізованим і ретельно опрацьованим інструментом середньострокового планування, який містить також елементи програмно-цільового бюджетування та слугує підвищенню ефективності витрачання державних коштів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9361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200" dirty="0" smtClean="0"/>
              <a:t>Типи середньострокових рамок на рівні територіальної громади</a:t>
            </a:r>
            <a:endParaRPr lang="en-US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072100"/>
              </p:ext>
            </p:extLst>
          </p:nvPr>
        </p:nvGraphicFramePr>
        <p:xfrm>
          <a:off x="83127" y="816979"/>
          <a:ext cx="11911374" cy="53486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8182">
                  <a:extLst>
                    <a:ext uri="{9D8B030D-6E8A-4147-A177-3AD203B41FA5}">
                      <a16:colId xmlns:a16="http://schemas.microsoft.com/office/drawing/2014/main" val="294169799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764200311"/>
                    </a:ext>
                  </a:extLst>
                </a:gridCol>
                <a:gridCol w="1911927">
                  <a:extLst>
                    <a:ext uri="{9D8B030D-6E8A-4147-A177-3AD203B41FA5}">
                      <a16:colId xmlns:a16="http://schemas.microsoft.com/office/drawing/2014/main" val="152654611"/>
                    </a:ext>
                  </a:extLst>
                </a:gridCol>
                <a:gridCol w="6092465">
                  <a:extLst>
                    <a:ext uri="{9D8B030D-6E8A-4147-A177-3AD203B41FA5}">
                      <a16:colId xmlns:a16="http://schemas.microsoft.com/office/drawing/2014/main" val="1358335542"/>
                    </a:ext>
                  </a:extLst>
                </a:gridCol>
              </a:tblGrid>
              <a:tr h="77110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chemeClr val="tx1"/>
                          </a:solidFill>
                          <a:effectLst/>
                        </a:rPr>
                        <a:t>Типи рамкових умов складання середньострокового бюджету громади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chemeClr val="tx1"/>
                          </a:solidFill>
                          <a:effectLst/>
                        </a:rPr>
                        <a:t>Види цільових, прогнозних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chemeClr val="tx1"/>
                          </a:solidFill>
                          <a:effectLst/>
                        </a:rPr>
                        <a:t>чи граничних показників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076602"/>
                  </a:ext>
                </a:extLst>
              </a:tr>
              <a:tr h="801004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effectLst/>
                        </a:rPr>
                        <a:t> 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b="0" dirty="0">
                          <a:solidFill>
                            <a:schemeClr val="tx1"/>
                          </a:solidFill>
                          <a:effectLst/>
                        </a:rPr>
                        <a:t>Середньострокові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b="1" dirty="0">
                          <a:solidFill>
                            <a:schemeClr val="tx1"/>
                          </a:solidFill>
                          <a:effectLst/>
                        </a:rPr>
                        <a:t>рамки</a:t>
                      </a:r>
                      <a:r>
                        <a:rPr lang="uk-UA" sz="2200" b="1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uk-UA" sz="2200" dirty="0">
                          <a:solidFill>
                            <a:schemeClr val="tx1"/>
                          </a:solidFill>
                          <a:effectLst/>
                        </a:rPr>
                        <a:t>видатків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0" dirty="0" smtClean="0">
                          <a:effectLst/>
                        </a:rPr>
                        <a:t>Середньострокові</a:t>
                      </a:r>
                      <a:endParaRPr lang="ru-RU" sz="2000" b="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рамки </a:t>
                      </a:r>
                      <a:r>
                        <a:rPr lang="uk-UA" sz="2000" b="1" dirty="0" smtClean="0">
                          <a:effectLst/>
                        </a:rPr>
                        <a:t>бюджету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0" dirty="0" smtClean="0">
                          <a:effectLst/>
                        </a:rPr>
                        <a:t>Середньострокові</a:t>
                      </a:r>
                      <a:endParaRPr lang="ru-RU" sz="2000" b="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effectLst/>
                        </a:rPr>
                        <a:t>фіскальні рамки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</a:rPr>
                        <a:t>Ліміт </a:t>
                      </a:r>
                      <a:r>
                        <a:rPr lang="uk-UA" sz="2000" dirty="0">
                          <a:effectLst/>
                        </a:rPr>
                        <a:t>загального обсягу видатків бюджету громади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757160"/>
                  </a:ext>
                </a:extLst>
              </a:tr>
              <a:tr h="624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</a:rPr>
                        <a:t>Прогноз </a:t>
                      </a:r>
                      <a:r>
                        <a:rPr lang="uk-UA" sz="2000" dirty="0">
                          <a:effectLst/>
                        </a:rPr>
                        <a:t>загального обсягу доходів громади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553709"/>
                  </a:ext>
                </a:extLst>
              </a:tr>
              <a:tr h="588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</a:rPr>
                        <a:t>Прогноз </a:t>
                      </a:r>
                      <a:r>
                        <a:rPr lang="uk-UA" sz="2000" dirty="0">
                          <a:effectLst/>
                        </a:rPr>
                        <a:t>доходів </a:t>
                      </a:r>
                      <a:r>
                        <a:rPr lang="uk-UA" sz="2000" dirty="0" smtClean="0">
                          <a:effectLst/>
                        </a:rPr>
                        <a:t>бюджету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uk-UA" sz="2000" dirty="0" smtClean="0">
                          <a:effectLst/>
                        </a:rPr>
                        <a:t>за </a:t>
                      </a:r>
                      <a:r>
                        <a:rPr lang="uk-UA" sz="2000" dirty="0">
                          <a:effectLst/>
                        </a:rPr>
                        <a:t>видами джерел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586483"/>
                  </a:ext>
                </a:extLst>
              </a:tr>
              <a:tr h="80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</a:rPr>
                        <a:t>План </a:t>
                      </a:r>
                      <a:r>
                        <a:rPr lang="uk-UA" sz="2000" dirty="0">
                          <a:effectLst/>
                        </a:rPr>
                        <a:t>видатків у </a:t>
                      </a:r>
                      <a:r>
                        <a:rPr lang="uk-UA" sz="2000" dirty="0" smtClean="0">
                          <a:effectLst/>
                        </a:rPr>
                        <a:t>розрізі</a:t>
                      </a:r>
                      <a:endParaRPr lang="ru-RU" sz="20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</a:rPr>
                        <a:t>ГРК (галузей, у разі,  якщо 1 ГРК)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858733"/>
                  </a:ext>
                </a:extLst>
              </a:tr>
              <a:tr h="528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r>
                        <a:rPr lang="uk-UA" sz="2000" dirty="0" smtClean="0">
                          <a:effectLst/>
                        </a:rPr>
                        <a:t>План </a:t>
                      </a:r>
                      <a:r>
                        <a:rPr lang="uk-UA" sz="2000" dirty="0">
                          <a:effectLst/>
                        </a:rPr>
                        <a:t>видатків бюджету громади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322288"/>
                  </a:ext>
                </a:extLst>
              </a:tr>
              <a:tr h="7009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План видатків у розрізі</a:t>
                      </a:r>
                      <a:endParaRPr lang="ru-RU" sz="2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бюджетних програм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00528"/>
                  </a:ext>
                </a:extLst>
              </a:tr>
              <a:tr h="534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Прогноз фінансування бюджетних програм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567" marR="67567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416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69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04767" y="1957694"/>
            <a:ext cx="9586936" cy="442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000" dirty="0" smtClean="0"/>
              <a:t>дотримання </a:t>
            </a:r>
            <a:r>
              <a:rPr lang="uk-UA" sz="2000" dirty="0"/>
              <a:t>в процесі планування чіткого взаємозв’язку між стратегічними документами, що прийняті в </a:t>
            </a:r>
            <a:r>
              <a:rPr lang="uk-UA" sz="2000" dirty="0" smtClean="0"/>
              <a:t>територіальній громаді </a:t>
            </a:r>
            <a:r>
              <a:rPr lang="uk-UA" sz="2000" dirty="0"/>
              <a:t>на довгострокову перспективу з поточним </a:t>
            </a:r>
            <a:r>
              <a:rPr lang="uk-UA" sz="2000" dirty="0" smtClean="0"/>
              <a:t>бюджетуванням</a:t>
            </a:r>
            <a:endParaRPr lang="uk-UA" sz="20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000" dirty="0" smtClean="0"/>
              <a:t>своєчасне </a:t>
            </a:r>
            <a:r>
              <a:rPr lang="uk-UA" sz="2000" dirty="0"/>
              <a:t>складання трирічного прогнозу бюджету громади та проекту </a:t>
            </a:r>
            <a:r>
              <a:rPr lang="uk-UA" sz="2000" dirty="0" smtClean="0"/>
              <a:t>бюджету на </a:t>
            </a:r>
            <a:r>
              <a:rPr lang="uk-UA" sz="2000" dirty="0"/>
              <a:t>плановий </a:t>
            </a:r>
            <a:r>
              <a:rPr lang="uk-UA" sz="2000" dirty="0" smtClean="0"/>
              <a:t>період</a:t>
            </a:r>
          </a:p>
          <a:p>
            <a:pPr algn="just"/>
            <a:endParaRPr lang="uk-UA" sz="20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 smtClean="0">
                <a:cs typeface="Calibri" panose="020F0502020204030204" pitchFamily="34" charset="0"/>
              </a:rPr>
              <a:t>конкретні </a:t>
            </a:r>
            <a:r>
              <a:rPr lang="uk-UA" sz="2000" b="1" dirty="0">
                <a:cs typeface="Calibri" panose="020F0502020204030204" pitchFamily="34" charset="0"/>
              </a:rPr>
              <a:t>терміни проведення заходів та підготовки і подання матеріалів;</a:t>
            </a:r>
            <a:endParaRPr lang="ru-RU" sz="2000" b="1" dirty="0">
              <a:cs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>
                <a:cs typeface="Calibri" panose="020F0502020204030204" pitchFamily="34" charset="0"/>
              </a:rPr>
              <a:t>відповідальних виконавців за заходами та процедурами та відповідальних  за підготовку  та подання матеріалів;</a:t>
            </a:r>
            <a:endParaRPr lang="ru-RU" sz="2000" b="1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000" b="1" dirty="0" smtClean="0">
                <a:cs typeface="Calibri" panose="020F0502020204030204" pitchFamily="34" charset="0"/>
              </a:rPr>
              <a:t>інше, </a:t>
            </a:r>
            <a:r>
              <a:rPr lang="uk-UA" sz="2000" b="1" dirty="0">
                <a:cs typeface="Calibri" panose="020F0502020204030204" pitchFamily="34" charset="0"/>
              </a:rPr>
              <a:t>як то обговорення, оприлюднення матеріалів, залучення </a:t>
            </a:r>
            <a:r>
              <a:rPr lang="uk-UA" sz="2000" b="1" dirty="0" smtClean="0">
                <a:cs typeface="Calibri" panose="020F0502020204030204" pitchFamily="34" charset="0"/>
              </a:rPr>
              <a:t>громадськості</a:t>
            </a:r>
            <a:r>
              <a:rPr lang="uk-UA" sz="2000" dirty="0" smtClean="0">
                <a:cs typeface="Calibri" panose="020F0502020204030204" pitchFamily="34" charset="0"/>
              </a:rPr>
              <a:t> тощо</a:t>
            </a:r>
            <a:endParaRPr lang="uk-UA" sz="2000" dirty="0" smtClean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uk-UA" sz="20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Щорічно</a:t>
            </a:r>
            <a:endParaRPr lang="uk-UA" sz="20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5EFC68-4E5C-4710-9CA2-3D5DA8FFA002}"/>
              </a:ext>
            </a:extLst>
          </p:cNvPr>
          <p:cNvSpPr txBox="1"/>
          <p:nvPr/>
        </p:nvSpPr>
        <p:spPr>
          <a:xfrm>
            <a:off x="382545" y="2132053"/>
            <a:ext cx="15130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Мета</a:t>
            </a:r>
            <a:endParaRPr lang="uk-UA" sz="2000" dirty="0">
              <a:solidFill>
                <a:srgbClr val="057792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2232" y="5703335"/>
            <a:ext cx="158974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Коли</a:t>
            </a:r>
            <a:r>
              <a:rPr lang="uk-UA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приймати</a:t>
            </a:r>
            <a:endParaRPr lang="uk-UA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Рисунок 1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67" y="4095810"/>
            <a:ext cx="1950236" cy="1432859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5EFC68-4E5C-4710-9CA2-3D5DA8FFA002}"/>
              </a:ext>
            </a:extLst>
          </p:cNvPr>
          <p:cNvSpPr txBox="1"/>
          <p:nvPr/>
        </p:nvSpPr>
        <p:spPr>
          <a:xfrm>
            <a:off x="332232" y="3810370"/>
            <a:ext cx="18063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Визначати</a:t>
            </a:r>
            <a:endParaRPr lang="uk-UA" sz="2000" dirty="0">
              <a:solidFill>
                <a:srgbClr val="057792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2967" y="177840"/>
            <a:ext cx="79562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dirty="0">
                <a:solidFill>
                  <a:srgbClr val="057792"/>
                </a:solidFill>
                <a:latin typeface="+mj-lt"/>
              </a:rPr>
              <a:t>Орієнтовні </a:t>
            </a:r>
            <a:r>
              <a:rPr lang="uk-UA" sz="2200" b="1" dirty="0">
                <a:solidFill>
                  <a:srgbClr val="057792"/>
                </a:solidFill>
                <a:latin typeface="+mj-lt"/>
              </a:rPr>
              <a:t>поетапні плани </a:t>
            </a:r>
            <a:r>
              <a:rPr lang="uk-UA" sz="2200" b="1" dirty="0" smtClean="0">
                <a:solidFill>
                  <a:srgbClr val="057792"/>
                </a:solidFill>
                <a:latin typeface="+mj-lt"/>
              </a:rPr>
              <a:t>заходів як запорука якісного планування в ТГ</a:t>
            </a:r>
            <a:endParaRPr lang="ru-RU" sz="22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2545" y="1198789"/>
            <a:ext cx="113870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uk-UA" dirty="0" smtClean="0">
                <a:solidFill>
                  <a:srgbClr val="057792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uk-UA" sz="2000" b="1" dirty="0" smtClean="0">
                <a:latin typeface="+mj-lt"/>
                <a:cs typeface="Arial" pitchFamily="34" charset="0"/>
              </a:rPr>
              <a:t>План </a:t>
            </a:r>
            <a:r>
              <a:rPr lang="uk-UA" sz="2000" b="1" dirty="0">
                <a:latin typeface="+mj-lt"/>
                <a:cs typeface="Arial" pitchFamily="34" charset="0"/>
              </a:rPr>
              <a:t>заходів щодо складання прогнозу місцевого бюджету; </a:t>
            </a:r>
            <a:endParaRPr lang="ru-RU" sz="2000" b="1" dirty="0">
              <a:latin typeface="+mj-lt"/>
              <a:cs typeface="Arial" pitchFamily="34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uk-UA" sz="2000" b="1" dirty="0">
                <a:latin typeface="+mj-lt"/>
                <a:cs typeface="Arial" pitchFamily="34" charset="0"/>
              </a:rPr>
              <a:t> </a:t>
            </a:r>
            <a:r>
              <a:rPr lang="uk-UA" sz="2000" b="1" dirty="0" smtClean="0">
                <a:latin typeface="+mj-lt"/>
                <a:cs typeface="Arial" pitchFamily="34" charset="0"/>
              </a:rPr>
              <a:t>  План </a:t>
            </a:r>
            <a:r>
              <a:rPr lang="uk-UA" sz="2000" b="1" dirty="0">
                <a:latin typeface="+mj-lt"/>
                <a:cs typeface="Arial" pitchFamily="34" charset="0"/>
              </a:rPr>
              <a:t>заходів щодо складання проекту місцевого бюджету.</a:t>
            </a:r>
          </a:p>
        </p:txBody>
      </p:sp>
    </p:spTree>
    <p:extLst>
      <p:ext uri="{BB962C8B-B14F-4D97-AF65-F5344CB8AC3E}">
        <p14:creationId xmlns:p14="http://schemas.microsoft.com/office/powerpoint/2010/main" val="50152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7767" y="101359"/>
            <a:ext cx="79159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Формування орієнтовних поетапних планів заходів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94982" y="870800"/>
            <a:ext cx="9648526" cy="506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300" dirty="0"/>
              <a:t>плани заходів </a:t>
            </a:r>
            <a:r>
              <a:rPr lang="uk-UA" sz="2300" dirty="0" smtClean="0"/>
              <a:t>мають </a:t>
            </a:r>
            <a:r>
              <a:rPr lang="uk-UA" sz="2300" dirty="0"/>
              <a:t>бути затверджені </a:t>
            </a:r>
            <a:r>
              <a:rPr lang="uk-UA" sz="2300" b="1" dirty="0"/>
              <a:t>виконавчим органом рад</a:t>
            </a:r>
            <a:r>
              <a:rPr lang="uk-UA" sz="2200" b="1" dirty="0"/>
              <a:t>и </a:t>
            </a:r>
            <a:endParaRPr lang="uk-UA" sz="2200" b="1" dirty="0" smtClean="0"/>
          </a:p>
          <a:p>
            <a:r>
              <a:rPr lang="en-US" sz="2200" dirty="0"/>
              <a:t> </a:t>
            </a:r>
            <a:endParaRPr lang="uk-UA" sz="22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uk-UA" sz="2300" dirty="0" smtClean="0"/>
              <a:t>плани можуть складатися та  прийматися окремо за  кожним етапом бюджетного планування </a:t>
            </a:r>
            <a:r>
              <a:rPr lang="ru-RU" sz="2300" dirty="0" smtClean="0"/>
              <a:t>в</a:t>
            </a:r>
            <a:r>
              <a:rPr lang="ru-RU" sz="2300" dirty="0"/>
              <a:t> </a:t>
            </a:r>
            <a:r>
              <a:rPr lang="ru-RU" sz="2300" dirty="0" smtClean="0"/>
              <a:t>громаді, або один загальний</a:t>
            </a:r>
            <a:endParaRPr lang="uk-UA" sz="23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uk-UA" sz="24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b="1" dirty="0"/>
              <a:t>15 травня </a:t>
            </a:r>
            <a:r>
              <a:rPr lang="uk-UA" sz="2400" dirty="0" smtClean="0"/>
              <a:t>поточного року — щодо плану із складання </a:t>
            </a:r>
            <a:r>
              <a:rPr lang="uk-UA" sz="2400" b="1" dirty="0" smtClean="0"/>
              <a:t>прогнозу </a:t>
            </a:r>
            <a:r>
              <a:rPr lang="uk-UA" sz="2400" dirty="0" smtClean="0"/>
              <a:t>місцевого бюджету;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2400" b="1" dirty="0" smtClean="0"/>
              <a:t> 01 вересня </a:t>
            </a:r>
            <a:r>
              <a:rPr lang="uk-UA" sz="2400" dirty="0" smtClean="0"/>
              <a:t>поточного року — щодо плану із складання </a:t>
            </a:r>
            <a:r>
              <a:rPr lang="uk-UA" sz="2400" b="1" dirty="0" smtClean="0"/>
              <a:t>проекту</a:t>
            </a:r>
            <a:r>
              <a:rPr lang="uk-UA" sz="2400" dirty="0" smtClean="0"/>
              <a:t> та прийняття рішення про бюдже</a:t>
            </a:r>
            <a:r>
              <a:rPr lang="ru-RU" sz="2400" dirty="0" smtClean="0"/>
              <a:t>т громади.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2400" b="1" dirty="0" smtClean="0"/>
              <a:t>15 травня </a:t>
            </a:r>
            <a:r>
              <a:rPr lang="uk-UA" sz="2400" dirty="0" smtClean="0"/>
              <a:t>поточного року – у разі затвердження </a:t>
            </a:r>
            <a:r>
              <a:rPr lang="uk-UA" sz="2400" b="1" dirty="0" smtClean="0"/>
              <a:t>одного</a:t>
            </a:r>
            <a:r>
              <a:rPr lang="uk-UA" sz="2400" dirty="0" smtClean="0"/>
              <a:t> поетапного Плану заходів із складання прогнозу та проекту місцевого бюджету</a:t>
            </a:r>
            <a:endParaRPr lang="uk-UA" sz="2400" dirty="0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5EFC68-4E5C-4710-9CA2-3D5DA8FFA002}"/>
              </a:ext>
            </a:extLst>
          </p:cNvPr>
          <p:cNvSpPr txBox="1"/>
          <p:nvPr/>
        </p:nvSpPr>
        <p:spPr>
          <a:xfrm>
            <a:off x="-22676" y="896326"/>
            <a:ext cx="23294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Затвердження</a:t>
            </a:r>
            <a:endParaRPr lang="uk-UA" sz="2000" dirty="0">
              <a:solidFill>
                <a:srgbClr val="057792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9642" y="1509312"/>
            <a:ext cx="19581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Скільки має бути прийнято  планів</a:t>
            </a:r>
            <a:endParaRPr lang="uk-UA" sz="20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9642" y="2945890"/>
            <a:ext cx="18453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Граничні терміни прийняття</a:t>
            </a:r>
            <a:endParaRPr lang="uk-UA" sz="20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47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Повноваження </a:t>
            </a:r>
            <a:r>
              <a:rPr lang="uk-UA" sz="2400" dirty="0" smtClean="0"/>
              <a:t>учасників бюджетного процесу</a:t>
            </a:r>
            <a:endParaRPr lang="uk-UA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026" y="1214974"/>
            <a:ext cx="2856247" cy="7329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57792"/>
                </a:solidFill>
                <a:latin typeface="Arial Black" panose="020B0A04020102020204" pitchFamily="34" charset="0"/>
              </a:rPr>
              <a:t>В</a:t>
            </a:r>
            <a:r>
              <a:rPr lang="ru-RU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иконавчий орган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>
                <a:solidFill>
                  <a:srgbClr val="057792"/>
                </a:solidFill>
                <a:latin typeface="Arial Black" panose="020B0A04020102020204" pitchFamily="34" charset="0"/>
              </a:rPr>
              <a:t>місцевої ради</a:t>
            </a:r>
            <a:r>
              <a:rPr lang="ru-RU" sz="2000" dirty="0"/>
              <a:t>:</a:t>
            </a:r>
            <a:endParaRPr lang="ru-UA" sz="20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17273" y="1199769"/>
            <a:ext cx="8577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затверджує план заходів </a:t>
            </a:r>
            <a:r>
              <a:rPr lang="ru-RU" sz="2400" dirty="0" err="1"/>
              <a:t>зі</a:t>
            </a:r>
            <a:r>
              <a:rPr lang="ru-RU" sz="2400" dirty="0"/>
              <a:t> складання Прогнозу </a:t>
            </a:r>
            <a:endParaRPr lang="ru-RU" sz="24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схвалює </a:t>
            </a:r>
            <a:r>
              <a:rPr lang="ru-RU" sz="2400" dirty="0"/>
              <a:t>Прогноз (не пізніше 1 вересня року, що передує плановому)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подає </a:t>
            </a:r>
            <a:r>
              <a:rPr lang="ru-RU" sz="2400" dirty="0"/>
              <a:t>Прогноз до місцевої ради (у 5-денний строк </a:t>
            </a:r>
            <a:r>
              <a:rPr lang="ru-RU" sz="2400" dirty="0" err="1"/>
              <a:t>після</a:t>
            </a:r>
            <a:r>
              <a:rPr lang="ru-RU" sz="2400" dirty="0"/>
              <a:t> схвалення)</a:t>
            </a:r>
            <a:endParaRPr lang="uk-UA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 txBox="1">
            <a:spLocks/>
          </p:cNvSpPr>
          <p:nvPr/>
        </p:nvSpPr>
        <p:spPr>
          <a:xfrm>
            <a:off x="261026" y="3385004"/>
            <a:ext cx="2856247" cy="732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Місцева рада</a:t>
            </a:r>
            <a:r>
              <a:rPr lang="ru-RU" sz="2000" dirty="0" smtClean="0"/>
              <a:t>:</a:t>
            </a:r>
            <a:endParaRPr lang="ru-UA" sz="20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17273" y="3364275"/>
            <a:ext cx="7682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розглядає Прогноз у порядку, визначеному радою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1026" y="4222565"/>
            <a:ext cx="16273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Місцевий</a:t>
            </a:r>
            <a:r>
              <a:rPr lang="ru-RU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фінорган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117273" y="4222565"/>
            <a:ext cx="84002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здійснює </a:t>
            </a:r>
            <a:r>
              <a:rPr lang="ru-RU" sz="2400" b="1" dirty="0"/>
              <a:t>координацію</a:t>
            </a:r>
            <a:r>
              <a:rPr lang="ru-RU" sz="2400" dirty="0"/>
              <a:t> процесу складання Прогнозу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складає </a:t>
            </a:r>
            <a:r>
              <a:rPr lang="ru-RU" sz="2400" dirty="0"/>
              <a:t>Прогноз спільно з іншими головними розпорядниками бюджетних коштів </a:t>
            </a:r>
          </a:p>
        </p:txBody>
      </p:sp>
    </p:spTree>
    <p:extLst>
      <p:ext uri="{BB962C8B-B14F-4D97-AF65-F5344CB8AC3E}">
        <p14:creationId xmlns:p14="http://schemas.microsoft.com/office/powerpoint/2010/main" val="173579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Повноваження місцевого фінансового органу за </a:t>
            </a:r>
            <a:r>
              <a:rPr lang="uk-UA" sz="2400" dirty="0" smtClean="0"/>
              <a:t>БКУ щодо прогнозу бюджету</a:t>
            </a:r>
            <a:endParaRPr lang="uk-UA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187" y="2337974"/>
            <a:ext cx="2756263" cy="3832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000" dirty="0">
                <a:solidFill>
                  <a:srgbClr val="7F9ED7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ч. 3 ст. </a:t>
            </a:r>
            <a:endParaRPr lang="uk-UA" sz="2000" dirty="0" smtClean="0">
              <a:solidFill>
                <a:srgbClr val="7F9ED7"/>
              </a:solidFill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uk-UA" sz="2000" dirty="0" smtClean="0">
                <a:solidFill>
                  <a:srgbClr val="7F9ED7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75¹ </a:t>
            </a:r>
            <a:r>
              <a:rPr lang="uk-UA" sz="2000" dirty="0">
                <a:solidFill>
                  <a:srgbClr val="7F9ED7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БКУ</a:t>
            </a:r>
            <a:endParaRPr lang="uk-UA" sz="2000" dirty="0">
              <a:solidFill>
                <a:srgbClr val="7F9ED7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uk-UA" sz="2000" dirty="0" smtClean="0">
                <a:solidFill>
                  <a:srgbClr val="0070C0"/>
                </a:solidFill>
                <a:latin typeface="+mj-lt"/>
              </a:rPr>
              <a:t>	</a:t>
            </a:r>
            <a:endParaRPr lang="ru-UA" sz="20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5512" y="968858"/>
            <a:ext cx="101007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uk-UA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У розумінні бюджетного законодавства всі учасники бюджетного процесу, ГРК, одержувачі бюджетних коштів </a:t>
            </a:r>
            <a:r>
              <a:rPr lang="uk-UA" sz="2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є підзвітними</a:t>
            </a:r>
            <a:r>
              <a:rPr lang="uk-UA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місцевим фінансовим органам</a:t>
            </a:r>
            <a:r>
              <a:rPr lang="uk-UA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fontAlgn="base"/>
            <a:endParaRPr lang="uk-UA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Сам виконавчий орган ради, як головний розпорядник у розумінні бюджетного законодавства, </a:t>
            </a:r>
            <a:r>
              <a:rPr lang="uk-UA" sz="2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є підконтрольним та підзвітним </a:t>
            </a:r>
            <a:r>
              <a:rPr lang="uk-UA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з боку одного зі своїх структурних елементів — </a:t>
            </a:r>
            <a:r>
              <a:rPr lang="uk-UA" sz="2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місцевого фінансового органу. </a:t>
            </a:r>
          </a:p>
          <a:p>
            <a:pPr algn="just" fontAlgn="base"/>
            <a:endParaRPr lang="ru-RU" sz="2400" dirty="0">
              <a:ea typeface="Times New Roman" panose="02020603050405020304" pitchFamily="18" charset="0"/>
            </a:endParaRPr>
          </a:p>
          <a:p>
            <a:pPr algn="just"/>
            <a:r>
              <a:rPr lang="uk-UA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Накази 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місцевих фінансових органів є </a:t>
            </a:r>
            <a:r>
              <a:rPr lang="uk-UA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документами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uk-UA" sz="2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обов’язковими до </a:t>
            </a:r>
            <a:r>
              <a:rPr lang="uk-UA" sz="24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виконання </a:t>
            </a:r>
            <a:r>
              <a:rPr lang="uk-UA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всіма учасниками бюджетного процесу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971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Повноваження місцевого фінансового органу за </a:t>
            </a:r>
            <a:r>
              <a:rPr lang="uk-UA" sz="2400" dirty="0" smtClean="0"/>
              <a:t>БКУ щодо прогнозу бюджету</a:t>
            </a:r>
            <a:endParaRPr lang="uk-UA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0215" y="743422"/>
            <a:ext cx="11631269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/>
              <a:t>Здійснює </a:t>
            </a:r>
            <a:r>
              <a:rPr lang="uk-UA" sz="2000" dirty="0" smtClean="0"/>
              <a:t>загальну координацію процесу підготовки Прогнозу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/>
              <a:t>Готує та подає на затвердження виконавчому органу місцевої ради План заходів зі складання Прогнозу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/>
              <a:t> Визначає тенденції виконання дохідної та видаткової частини бюджету на підставі аналізу звітів про його виконання у попередніх та поточному бюджетних періодах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/>
              <a:t>Формує показники Прогнозу </a:t>
            </a:r>
          </a:p>
          <a:p>
            <a:r>
              <a:rPr lang="uk-UA" sz="2000" dirty="0" smtClean="0"/>
              <a:t>       ✓ прогнозує обсяги доходів місцевого бюджету </a:t>
            </a:r>
          </a:p>
          <a:p>
            <a:r>
              <a:rPr lang="uk-UA" sz="2000" dirty="0" smtClean="0"/>
              <a:t>       ✓ визначає обсяги фінансування місцевого бюджету </a:t>
            </a:r>
          </a:p>
          <a:p>
            <a:r>
              <a:rPr lang="uk-UA" sz="2000" dirty="0" smtClean="0"/>
              <a:t>       ✓ визначає обсяги повернення кредитів до місцевого бюджету </a:t>
            </a:r>
          </a:p>
          <a:p>
            <a:r>
              <a:rPr lang="uk-UA" sz="2000" dirty="0" smtClean="0"/>
              <a:t>       ✓ визначає </a:t>
            </a:r>
            <a:r>
              <a:rPr lang="uk-UA" sz="2000" dirty="0" smtClean="0"/>
              <a:t>орієнтовні загальні та граничні </a:t>
            </a:r>
            <a:r>
              <a:rPr lang="uk-UA" sz="2000" dirty="0" smtClean="0"/>
              <a:t>показники видатків бюджету та надання кредитів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доводить </a:t>
            </a:r>
            <a:r>
              <a:rPr lang="uk-UA" sz="2000" dirty="0">
                <a:ea typeface="Calibri" panose="020F0502020204030204" pitchFamily="34" charset="0"/>
                <a:cs typeface="Arial" panose="020B0604020202020204" pitchFamily="34" charset="0"/>
              </a:rPr>
              <a:t>до ГРК інструкції з підготовки пропозицій до прогнозу місцевого бюджету та </a:t>
            </a:r>
            <a:r>
              <a:rPr lang="uk-UA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орієнтовні граничні показники </a:t>
            </a:r>
            <a:r>
              <a:rPr lang="uk-UA" sz="2000" dirty="0">
                <a:ea typeface="Calibri" panose="020F0502020204030204" pitchFamily="34" charset="0"/>
                <a:cs typeface="Arial" panose="020B0604020202020204" pitchFamily="34" charset="0"/>
              </a:rPr>
              <a:t>витрат з місцевого бюджету на середньостроковий період</a:t>
            </a:r>
            <a:r>
              <a:rPr lang="uk-UA" sz="2000" b="1" dirty="0"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uk-UA" sz="20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uk-UA" sz="2000" dirty="0" smtClean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/>
              <a:t>Здійснює аналіз поданих ГРК пропозицій до </a:t>
            </a:r>
            <a:r>
              <a:rPr lang="ru-RU" sz="2000" dirty="0" smtClean="0"/>
              <a:t>Прогнозу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/>
              <a:t>Керівник місцевого фінансового органу </a:t>
            </a:r>
            <a:r>
              <a:rPr lang="uk-UA" sz="2000" dirty="0" smtClean="0"/>
              <a:t>приймає рішення про включення пропозицій ГРК до Прогнозу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 smtClean="0"/>
              <a:t>Спільно </a:t>
            </a:r>
            <a:r>
              <a:rPr lang="ru-RU" sz="2000" dirty="0"/>
              <a:t>з </a:t>
            </a:r>
            <a:r>
              <a:rPr lang="ru-RU" sz="2000" dirty="0" smtClean="0"/>
              <a:t>ГРК </a:t>
            </a:r>
            <a:r>
              <a:rPr lang="uk-UA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складає прогноз </a:t>
            </a:r>
            <a:r>
              <a:rPr lang="uk-UA" sz="2000" dirty="0">
                <a:ea typeface="Calibri" panose="020F0502020204030204" pitchFamily="34" charset="0"/>
                <a:cs typeface="Arial" panose="020B0604020202020204" pitchFamily="34" charset="0"/>
              </a:rPr>
              <a:t>місцевого бюджету </a:t>
            </a:r>
            <a:r>
              <a:rPr lang="ru-RU" sz="2000" dirty="0"/>
              <a:t>за типовою формою, </a:t>
            </a:r>
            <a:r>
              <a:rPr lang="uk-UA" sz="2000" dirty="0" smtClean="0"/>
              <a:t>визначеною Мінфіном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ea typeface="Calibri" panose="020F0502020204030204" pitchFamily="34" charset="0"/>
                <a:cs typeface="Arial" panose="020B0604020202020204" pitchFamily="34" charset="0"/>
              </a:rPr>
              <a:t>Подає Прогноз на </a:t>
            </a:r>
            <a:r>
              <a:rPr lang="uk-UA" sz="2000" dirty="0">
                <a:ea typeface="Calibri" panose="020F0502020204030204" pitchFamily="34" charset="0"/>
                <a:cs typeface="Arial" panose="020B0604020202020204" pitchFamily="34" charset="0"/>
              </a:rPr>
              <a:t>погодження </a:t>
            </a:r>
            <a:r>
              <a:rPr lang="ru-RU" sz="2000" dirty="0"/>
              <a:t>виконавчому комітету місцевої ради</a:t>
            </a:r>
            <a:endParaRPr lang="uk-UA" sz="20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7638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171922"/>
            <a:ext cx="7848600" cy="571500"/>
          </a:xfrm>
        </p:spPr>
        <p:txBody>
          <a:bodyPr>
            <a:noAutofit/>
          </a:bodyPr>
          <a:lstStyle/>
          <a:p>
            <a:r>
              <a:rPr lang="uk-UA" sz="2400" dirty="0"/>
              <a:t>Повноваження </a:t>
            </a:r>
            <a:r>
              <a:rPr lang="uk-UA" sz="2400" dirty="0" smtClean="0"/>
              <a:t>ГРК щодо прогнозу бюджету</a:t>
            </a:r>
            <a:endParaRPr lang="uk-UA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4665" y="1333972"/>
            <a:ext cx="1128298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400" b="1" dirty="0" smtClean="0"/>
              <a:t>Готують та подають фінансовому органу пропозиції до Прогнозу</a:t>
            </a:r>
          </a:p>
          <a:p>
            <a:endParaRPr lang="uk-UA" sz="2400" dirty="0" smtClean="0"/>
          </a:p>
          <a:p>
            <a:r>
              <a:rPr lang="uk-UA" sz="2400" dirty="0" smtClean="0"/>
              <a:t>     Пропозиції готуються з урахуванням:</a:t>
            </a:r>
          </a:p>
          <a:p>
            <a:r>
              <a:rPr lang="uk-UA" sz="2400" dirty="0" smtClean="0"/>
              <a:t>             ✓ Інструкцій, доведених фінансовим органом; </a:t>
            </a:r>
          </a:p>
          <a:p>
            <a:r>
              <a:rPr lang="uk-UA" sz="2400" dirty="0" smtClean="0"/>
              <a:t>             ✓ орієнтовних граничних показників видатків та надання кредитів; </a:t>
            </a:r>
          </a:p>
          <a:p>
            <a:r>
              <a:rPr lang="uk-UA" sz="2400" dirty="0" smtClean="0"/>
              <a:t>             ✓ програмних документів щодо розвитку відповідної галузі;</a:t>
            </a:r>
          </a:p>
          <a:p>
            <a:r>
              <a:rPr lang="uk-UA" sz="2400" dirty="0" smtClean="0"/>
              <a:t>             ✓ місцевих програм, затверджених радою; </a:t>
            </a:r>
          </a:p>
          <a:p>
            <a:r>
              <a:rPr lang="uk-UA" sz="2400" dirty="0" smtClean="0"/>
              <a:t>             ✓ погоджувальних нарадах щодо узгодження показників до Прогнозу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400" dirty="0" smtClean="0"/>
              <a:t> </a:t>
            </a:r>
            <a:r>
              <a:rPr lang="uk-UA" sz="2400" b="1" dirty="0" smtClean="0"/>
              <a:t>Беруть участь в:</a:t>
            </a:r>
          </a:p>
          <a:p>
            <a:r>
              <a:rPr lang="uk-UA" sz="2400" dirty="0" smtClean="0"/>
              <a:t>             ✓ засіданнях під час розгляду Прогнозу в місцевій рад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3175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623" y="1027906"/>
            <a:ext cx="11276937" cy="79454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uk-UA" dirty="0" smtClean="0">
                <a:solidFill>
                  <a:srgbClr val="05779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UA" sz="2000" dirty="0">
              <a:solidFill>
                <a:srgbClr val="057792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594004951"/>
              </p:ext>
            </p:extLst>
          </p:nvPr>
        </p:nvGraphicFramePr>
        <p:xfrm>
          <a:off x="222604" y="851246"/>
          <a:ext cx="11436973" cy="5380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43200" y="81805"/>
            <a:ext cx="6670964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220970" algn="l"/>
                <a:tab pos="5850890" algn="l"/>
                <a:tab pos="5941060" algn="l"/>
              </a:tabLst>
            </a:pPr>
            <a:r>
              <a:rPr lang="uk-UA" sz="2200" b="1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Повноваження </a:t>
            </a:r>
            <a:r>
              <a:rPr lang="uk-UA" sz="2200" b="1" dirty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учасників бюджетного </a:t>
            </a:r>
            <a:r>
              <a:rPr lang="uk-UA" sz="2200" b="1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процесу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7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171922"/>
            <a:ext cx="7848600" cy="571500"/>
          </a:xfrm>
        </p:spPr>
        <p:txBody>
          <a:bodyPr>
            <a:noAutofit/>
          </a:bodyPr>
          <a:lstStyle/>
          <a:p>
            <a:r>
              <a:rPr lang="uk-UA" sz="2400" dirty="0" smtClean="0"/>
              <a:t>Повноваження інших учасників щодо прогнозу бюджету</a:t>
            </a:r>
            <a:endParaRPr lang="uk-UA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4665" y="1003232"/>
            <a:ext cx="11282985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uk-UA" sz="2200" dirty="0" smtClean="0"/>
              <a:t>               </a:t>
            </a:r>
            <a:r>
              <a:rPr lang="uk-UA" sz="2200" b="1" dirty="0" smtClean="0"/>
              <a:t>Хто такі інші учасники бюджетного процесу</a:t>
            </a:r>
            <a:endParaRPr lang="uk-UA" sz="2200" dirty="0" smtClean="0"/>
          </a:p>
          <a:p>
            <a:r>
              <a:rPr lang="uk-UA" sz="2200" dirty="0" smtClean="0"/>
              <a:t>Ними можуть бути:</a:t>
            </a:r>
          </a:p>
          <a:p>
            <a:pPr marL="342900" indent="-342900">
              <a:buFontTx/>
              <a:buChar char="-"/>
            </a:pPr>
            <a:r>
              <a:rPr lang="uk-UA" sz="2200" dirty="0" smtClean="0"/>
              <a:t>структурний підрозділ, до повноважень якого належать питання соціально-економічного розвитку; </a:t>
            </a:r>
          </a:p>
          <a:p>
            <a:pPr marL="342900" indent="-342900">
              <a:buFontTx/>
              <a:buChar char="-"/>
            </a:pPr>
            <a:r>
              <a:rPr lang="uk-UA" sz="2200" dirty="0" smtClean="0"/>
              <a:t>інші структурні підрозділи виконавчого органу місцевої ради; </a:t>
            </a:r>
          </a:p>
          <a:p>
            <a:pPr marL="342900" indent="-342900">
              <a:buFontTx/>
              <a:buChar char="-"/>
            </a:pPr>
            <a:r>
              <a:rPr lang="uk-UA" sz="2200" dirty="0" smtClean="0"/>
              <a:t>орган, що контролює справляння надходжень до бюджету;</a:t>
            </a:r>
          </a:p>
          <a:p>
            <a:r>
              <a:rPr lang="uk-UA" sz="2200" dirty="0" smtClean="0"/>
              <a:t>-   територіальний орган</a:t>
            </a:r>
            <a:r>
              <a:rPr lang="ru-RU" sz="2200" dirty="0" smtClean="0"/>
              <a:t> статистики тощо</a:t>
            </a:r>
          </a:p>
          <a:p>
            <a:endParaRPr lang="ru-RU" sz="22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/>
              <a:t>Готують </a:t>
            </a:r>
            <a:r>
              <a:rPr lang="uk-UA" sz="2200" b="1" dirty="0"/>
              <a:t>та подають фінансовому органу </a:t>
            </a:r>
            <a:r>
              <a:rPr lang="uk-UA" sz="2200" dirty="0"/>
              <a:t>інформацію, необхідну для складання Прогнозу, в терміни визначені Планом заходів зі складання прогнозу місцевого бюджету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2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/>
              <a:t>Беруть участь у нарадах </a:t>
            </a:r>
            <a:r>
              <a:rPr lang="uk-UA" sz="2200" dirty="0"/>
              <a:t>щодо складання Прогнозу (з питань відповідно до компетенції) </a:t>
            </a:r>
          </a:p>
          <a:p>
            <a:pPr marL="342900" indent="-342900">
              <a:buFontTx/>
              <a:buChar char="-"/>
            </a:pPr>
            <a:endParaRPr lang="uk-UA" sz="2200" dirty="0"/>
          </a:p>
        </p:txBody>
      </p:sp>
      <p:pic>
        <p:nvPicPr>
          <p:cNvPr id="4" name="Рисунок 3" descr="C:\Users\OvcharenkoTV\Desktop\Картинки\kisspng-sign-question-mark-clip-art-creative-question-mark-5ad98303dba5a4.835888881524204291899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68" y="1003232"/>
            <a:ext cx="631081" cy="6959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275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38CBE67-9C38-47EB-A2D4-3EBBF95584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70435" y="0"/>
            <a:ext cx="8638410" cy="989013"/>
          </a:xfrm>
          <a:noFill/>
        </p:spPr>
        <p:txBody>
          <a:bodyPr>
            <a:noAutofit/>
          </a:bodyPr>
          <a:lstStyle/>
          <a:p>
            <a:r>
              <a:rPr lang="uk-UA" sz="2200" b="1" dirty="0"/>
              <a:t>Середньострокове бюджетне планування в </a:t>
            </a:r>
            <a:r>
              <a:rPr lang="uk-UA" sz="2200" b="1" dirty="0" smtClean="0"/>
              <a:t> </a:t>
            </a:r>
            <a:r>
              <a:rPr lang="uk-UA" sz="2200" b="1" dirty="0"/>
              <a:t>громадах</a:t>
            </a:r>
            <a:br>
              <a:rPr lang="uk-UA" sz="2200" b="1" dirty="0"/>
            </a:br>
            <a:r>
              <a:rPr lang="uk-UA" sz="2200" b="1" dirty="0" smtClean="0"/>
              <a:t>(</a:t>
            </a:r>
            <a:r>
              <a:rPr lang="uk-UA" sz="2000" b="1" dirty="0"/>
              <a:t>практичні кейси)</a:t>
            </a:r>
            <a:endParaRPr lang="ru-RU" sz="2000" dirty="0"/>
          </a:p>
        </p:txBody>
      </p:sp>
      <p:sp>
        <p:nvSpPr>
          <p:cNvPr id="2" name="Місце для тексту 1"/>
          <p:cNvSpPr>
            <a:spLocks noGrp="1"/>
          </p:cNvSpPr>
          <p:nvPr>
            <p:ph type="body" idx="1"/>
          </p:nvPr>
        </p:nvSpPr>
        <p:spPr>
          <a:xfrm>
            <a:off x="136177" y="1047093"/>
            <a:ext cx="4061750" cy="340111"/>
          </a:xfrm>
        </p:spPr>
        <p:txBody>
          <a:bodyPr>
            <a:noAutofit/>
          </a:bodyPr>
          <a:lstStyle/>
          <a:p>
            <a:r>
              <a:rPr lang="ru-RU" dirty="0"/>
              <a:t>Мета</a:t>
            </a:r>
            <a:r>
              <a:rPr lang="uk-UA" dirty="0"/>
              <a:t>   </a:t>
            </a:r>
            <a:r>
              <a:rPr lang="uk-UA" dirty="0" smtClean="0"/>
              <a:t>онлайн - семінару</a:t>
            </a:r>
            <a:endParaRPr lang="ru-RU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sz="half" idx="2"/>
          </p:nvPr>
        </p:nvSpPr>
        <p:spPr>
          <a:xfrm>
            <a:off x="603769" y="1803400"/>
            <a:ext cx="2617414" cy="3516745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/>
              <a:t>Нарощування місцевого потенціалу та компетенцій з питань бюджетування в громадах в умовах </a:t>
            </a:r>
            <a:r>
              <a:rPr lang="uk-UA" sz="2000" dirty="0" smtClean="0"/>
              <a:t>запровадження середньострокового бюджетного планування </a:t>
            </a:r>
            <a:endParaRPr lang="ru-RU" sz="2000" dirty="0"/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sz="quarter" idx="3"/>
          </p:nvPr>
        </p:nvSpPr>
        <p:spPr>
          <a:xfrm>
            <a:off x="5225127" y="1192213"/>
            <a:ext cx="5183717" cy="611187"/>
          </a:xfrm>
        </p:spPr>
        <p:txBody>
          <a:bodyPr/>
          <a:lstStyle/>
          <a:p>
            <a:r>
              <a:rPr lang="uk-UA" dirty="0" smtClean="0"/>
              <a:t>Завдання онлайн - семінару</a:t>
            </a:r>
            <a:endParaRPr lang="ru-RU" dirty="0"/>
          </a:p>
          <a:p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sz="quarter" idx="4"/>
          </p:nvPr>
        </p:nvSpPr>
        <p:spPr bwMode="auto">
          <a:xfrm>
            <a:off x="3967745" y="1590404"/>
            <a:ext cx="8224255" cy="50229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uk-UA" sz="2200" dirty="0">
                <a:latin typeface="+mn-lt"/>
              </a:rPr>
              <a:t>Обговорити  </a:t>
            </a:r>
            <a:r>
              <a:rPr lang="uk-UA" sz="2200" dirty="0" smtClean="0">
                <a:latin typeface="+mn-lt"/>
              </a:rPr>
              <a:t>роль та місце </a:t>
            </a:r>
            <a:r>
              <a:rPr lang="uk-UA" sz="2200" dirty="0">
                <a:latin typeface="+mn-lt"/>
              </a:rPr>
              <a:t>Бюджетної декларації у системі середньострокового планування місцевих </a:t>
            </a:r>
            <a:r>
              <a:rPr lang="uk-UA" sz="2200" dirty="0" smtClean="0">
                <a:latin typeface="+mn-lt"/>
              </a:rPr>
              <a:t>бюджетів і дії ОМС після її схвалення;</a:t>
            </a:r>
          </a:p>
          <a:p>
            <a:pPr lvl="0"/>
            <a:endParaRPr lang="ru-RU" sz="2200" dirty="0">
              <a:latin typeface="+mn-lt"/>
            </a:endParaRPr>
          </a:p>
          <a:p>
            <a:pPr lvl="0"/>
            <a:r>
              <a:rPr lang="uk-UA" sz="2200" dirty="0">
                <a:latin typeface="+mn-lt"/>
              </a:rPr>
              <a:t>Розглянути основні вимоги </a:t>
            </a:r>
            <a:r>
              <a:rPr lang="uk-UA" sz="2200" dirty="0" smtClean="0">
                <a:latin typeface="+mn-lt"/>
              </a:rPr>
              <a:t>до Прогнозу бюджету ТГ </a:t>
            </a:r>
          </a:p>
          <a:p>
            <a:pPr lvl="0"/>
            <a:endParaRPr lang="uk-UA" sz="2200" dirty="0">
              <a:latin typeface="+mn-lt"/>
            </a:endParaRPr>
          </a:p>
          <a:p>
            <a:pPr lvl="0"/>
            <a:r>
              <a:rPr lang="uk-UA" sz="2200" dirty="0" smtClean="0">
                <a:latin typeface="+mn-lt"/>
              </a:rPr>
              <a:t>Опрацювати практичні питання щодо визначення  прогнозних показників за доходами </a:t>
            </a:r>
            <a:r>
              <a:rPr lang="uk-UA" sz="2200" dirty="0">
                <a:latin typeface="+mn-lt"/>
              </a:rPr>
              <a:t>і </a:t>
            </a:r>
            <a:r>
              <a:rPr lang="uk-UA" sz="2200" dirty="0" smtClean="0">
                <a:latin typeface="+mn-lt"/>
              </a:rPr>
              <a:t>видатками на </a:t>
            </a:r>
            <a:r>
              <a:rPr lang="uk-UA" sz="2200" dirty="0">
                <a:latin typeface="+mn-lt"/>
              </a:rPr>
              <a:t>середньостроковий період</a:t>
            </a:r>
            <a:r>
              <a:rPr lang="uk-UA" sz="2200" dirty="0" smtClean="0">
                <a:latin typeface="+mn-lt"/>
              </a:rPr>
              <a:t>;</a:t>
            </a:r>
          </a:p>
          <a:p>
            <a:pPr marL="0" lvl="0" indent="0">
              <a:buNone/>
            </a:pPr>
            <a:endParaRPr lang="ru-RU" sz="2200" dirty="0">
              <a:latin typeface="+mn-lt"/>
            </a:endParaRPr>
          </a:p>
          <a:p>
            <a:r>
              <a:rPr lang="uk-UA" sz="2200" dirty="0">
                <a:latin typeface="+mn-lt"/>
              </a:rPr>
              <a:t>Обговорити практичні кроки з </a:t>
            </a:r>
            <a:r>
              <a:rPr lang="uk-UA" sz="2200" dirty="0" smtClean="0">
                <a:latin typeface="+mn-lt"/>
              </a:rPr>
              <a:t>формування Прогнозу бюджету ТГ </a:t>
            </a:r>
            <a:r>
              <a:rPr lang="ru-RU" sz="2000" dirty="0" smtClean="0"/>
              <a:t>із застосуванням ІАС </a:t>
            </a:r>
            <a:r>
              <a:rPr lang="uk-UA" sz="2000" b="1" dirty="0" smtClean="0"/>
              <a:t>«LOGICA</a:t>
            </a:r>
            <a:r>
              <a:rPr lang="uk-UA" sz="2000" b="1" dirty="0"/>
              <a:t>» </a:t>
            </a:r>
            <a:endParaRPr lang="uk-UA" sz="2200" dirty="0" smtClean="0">
              <a:latin typeface="+mn-lt"/>
            </a:endParaRPr>
          </a:p>
          <a:p>
            <a:pPr lvl="0"/>
            <a:endParaRPr lang="uk-UA" sz="2200" dirty="0">
              <a:latin typeface="+mn-lt"/>
            </a:endParaRPr>
          </a:p>
          <a:p>
            <a:pPr lvl="0"/>
            <a:r>
              <a:rPr lang="uk-UA" sz="2200" dirty="0" smtClean="0">
                <a:latin typeface="+mn-lt"/>
              </a:rPr>
              <a:t>Обговорити питання схвалення та розгляду Прогнозу бюджету громади </a:t>
            </a:r>
            <a:r>
              <a:rPr lang="uk-UA" dirty="0"/>
              <a:t> </a:t>
            </a:r>
            <a:endParaRPr lang="ru-RU" dirty="0"/>
          </a:p>
          <a:p>
            <a:pPr marL="0" lvl="0" indent="0">
              <a:buNone/>
            </a:pP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2747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0774" y="36643"/>
            <a:ext cx="7460673" cy="1094865"/>
          </a:xfrm>
          <a:noFill/>
        </p:spPr>
        <p:txBody>
          <a:bodyPr>
            <a:noAutofit/>
          </a:bodyPr>
          <a:lstStyle/>
          <a:p>
            <a:pPr lvl="1"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Взаємодія</a:t>
            </a:r>
            <a:r>
              <a:rPr lang="ru-RU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в процесі середньострокового</a:t>
            </a:r>
            <a:r>
              <a:rPr lang="ru-RU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бюджетування 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623" y="1027906"/>
            <a:ext cx="11276937" cy="79454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uk-UA" dirty="0" smtClean="0">
                <a:solidFill>
                  <a:srgbClr val="05779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UA" sz="2000" dirty="0">
              <a:solidFill>
                <a:srgbClr val="057792"/>
              </a:soli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541810381"/>
              </p:ext>
            </p:extLst>
          </p:nvPr>
        </p:nvGraphicFramePr>
        <p:xfrm>
          <a:off x="147379" y="1721566"/>
          <a:ext cx="11760603" cy="4426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473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8647" y="171922"/>
            <a:ext cx="7529207" cy="571500"/>
          </a:xfrm>
        </p:spPr>
        <p:txBody>
          <a:bodyPr>
            <a:noAutofit/>
          </a:bodyPr>
          <a:lstStyle/>
          <a:p>
            <a:r>
              <a:rPr lang="uk-UA" sz="2200" dirty="0" smtClean="0"/>
              <a:t>Типова форма </a:t>
            </a:r>
            <a:r>
              <a:rPr lang="uk-UA" sz="2200" dirty="0"/>
              <a:t>прогнозу місцевого </a:t>
            </a:r>
            <a:r>
              <a:rPr lang="uk-UA" sz="2200" dirty="0" smtClean="0"/>
              <a:t>бюджету </a:t>
            </a:r>
            <a:br>
              <a:rPr lang="uk-UA" sz="2200" dirty="0" smtClean="0"/>
            </a:br>
            <a:r>
              <a:rPr lang="uk-UA" sz="2200" dirty="0" smtClean="0"/>
              <a:t>(ст. </a:t>
            </a:r>
            <a:r>
              <a:rPr lang="uk-UA" sz="2200" dirty="0"/>
              <a:t>75</a:t>
            </a:r>
            <a:r>
              <a:rPr lang="uk-UA" sz="2200" baseline="30000" dirty="0"/>
              <a:t>-1</a:t>
            </a:r>
            <a:r>
              <a:rPr lang="uk-UA" sz="2200" dirty="0"/>
              <a:t> </a:t>
            </a:r>
            <a:r>
              <a:rPr lang="uk-UA" sz="2200" dirty="0" smtClean="0"/>
              <a:t>БКУ) </a:t>
            </a:r>
            <a:endParaRPr lang="ru-RU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724" y="992778"/>
            <a:ext cx="11342251" cy="508145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uk-UA" dirty="0" smtClean="0">
                <a:latin typeface="+mj-lt"/>
              </a:rPr>
              <a:t> Затверджується Мінфіном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57792"/>
                </a:solidFill>
              </a:rPr>
              <a:t>Прогноз </a:t>
            </a:r>
            <a:r>
              <a:rPr lang="uk-UA" b="1" dirty="0">
                <a:solidFill>
                  <a:srgbClr val="057792"/>
                </a:solidFill>
              </a:rPr>
              <a:t>місцевого бюджету має містити: </a:t>
            </a:r>
            <a:endParaRPr lang="ru-RU" b="1" dirty="0">
              <a:solidFill>
                <a:srgbClr val="057792"/>
              </a:solidFill>
            </a:endParaRPr>
          </a:p>
          <a:p>
            <a:pPr marL="0" indent="0">
              <a:buNone/>
            </a:pPr>
            <a:r>
              <a:rPr lang="uk-UA" dirty="0" smtClean="0"/>
              <a:t>1) основні </a:t>
            </a:r>
            <a:r>
              <a:rPr lang="uk-UA" b="1" dirty="0"/>
              <a:t>прогнозні показники економічного і соціального розвитку </a:t>
            </a:r>
            <a:r>
              <a:rPr lang="uk-UA" dirty="0"/>
              <a:t>відповідної території, враховані під час розроблення прогнозу бюджету </a:t>
            </a:r>
            <a:r>
              <a:rPr lang="uk-UA" dirty="0" smtClean="0"/>
              <a:t>територіальної громади;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2) загальні </a:t>
            </a:r>
            <a:r>
              <a:rPr lang="uk-UA" b="1" dirty="0"/>
              <a:t>показники доходів і фінансування </a:t>
            </a:r>
            <a:r>
              <a:rPr lang="uk-UA" dirty="0" smtClean="0"/>
              <a:t>бюджету, </a:t>
            </a:r>
            <a:r>
              <a:rPr lang="uk-UA" dirty="0"/>
              <a:t>повернення кредитів до бюджету громади, у разі їх надання, загальні </a:t>
            </a:r>
            <a:r>
              <a:rPr lang="uk-UA" b="1" dirty="0"/>
              <a:t>граничні показники видатків бюджету </a:t>
            </a:r>
            <a:r>
              <a:rPr lang="uk-UA" dirty="0" smtClean="0"/>
              <a:t>та </a:t>
            </a:r>
            <a:r>
              <a:rPr lang="uk-UA" dirty="0"/>
              <a:t>надання кредитів з місцевого бюджету (з розподілом на загальний та спеціальний фонди</a:t>
            </a:r>
            <a:r>
              <a:rPr lang="uk-UA" dirty="0" smtClean="0"/>
              <a:t>);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3) показники за </a:t>
            </a:r>
            <a:r>
              <a:rPr lang="uk-UA" b="1" dirty="0"/>
              <a:t>основними видами доходів</a:t>
            </a:r>
            <a:r>
              <a:rPr lang="uk-UA" dirty="0"/>
              <a:t>, що зараховуються до бюджету </a:t>
            </a:r>
            <a:r>
              <a:rPr lang="uk-UA" dirty="0" smtClean="0"/>
              <a:t>громади </a:t>
            </a:r>
            <a:r>
              <a:rPr lang="uk-UA" dirty="0"/>
              <a:t>(з розподілом на загальний та спеціальний фонди</a:t>
            </a:r>
            <a:r>
              <a:rPr lang="uk-UA" dirty="0" smtClean="0"/>
              <a:t>);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4) показники </a:t>
            </a:r>
            <a:r>
              <a:rPr lang="uk-UA" b="1" dirty="0"/>
              <a:t>дефіциту (профіциту</a:t>
            </a:r>
            <a:r>
              <a:rPr lang="uk-UA" dirty="0"/>
              <a:t>), показники за основними джерелами фінансування бюджету </a:t>
            </a:r>
            <a:r>
              <a:rPr lang="uk-UA" dirty="0" smtClean="0"/>
              <a:t>(</a:t>
            </a:r>
            <a:r>
              <a:rPr lang="uk-UA" dirty="0"/>
              <a:t>з розподілом на загальний та спеціальний фонди), а також показники місцевого боргу, гарантованого </a:t>
            </a:r>
            <a:r>
              <a:rPr lang="uk-UA" u="sng" dirty="0"/>
              <a:t>територіальною громадою міста </a:t>
            </a:r>
            <a:r>
              <a:rPr lang="uk-UA" dirty="0"/>
              <a:t>боргу і надання місцевих гарантій;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5) граничні показники </a:t>
            </a:r>
            <a:r>
              <a:rPr lang="uk-UA" b="1" dirty="0"/>
              <a:t>видатків</a:t>
            </a:r>
            <a:r>
              <a:rPr lang="uk-UA" dirty="0"/>
              <a:t> з бюджету </a:t>
            </a:r>
            <a:r>
              <a:rPr lang="uk-UA" dirty="0" smtClean="0"/>
              <a:t>громади </a:t>
            </a:r>
            <a:r>
              <a:rPr lang="uk-UA" b="1" dirty="0"/>
              <a:t>головним розпорядникам</a:t>
            </a:r>
            <a:r>
              <a:rPr lang="uk-UA" dirty="0"/>
              <a:t> бюджетних коштів (з розподілом на загальний та спеціальний фонди);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6) обсяги </a:t>
            </a:r>
            <a:r>
              <a:rPr lang="uk-UA" b="1" dirty="0"/>
              <a:t>капітальних вкладень </a:t>
            </a:r>
            <a:r>
              <a:rPr lang="uk-UA" dirty="0"/>
              <a:t>у розрізі інвестиційних проектів, визначені в межах загальних граничних показників видатків бюджету громади;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7) інші показники і положення, необхідні для складання проекту рішення про </a:t>
            </a:r>
            <a:r>
              <a:rPr lang="uk-UA" dirty="0" smtClean="0"/>
              <a:t>бюджет територіальної громади.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47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200" dirty="0"/>
              <a:t>Основні вимоги до формування бюджетних показників</a:t>
            </a:r>
            <a:endParaRPr lang="en-US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219" y="1341025"/>
            <a:ext cx="7119257" cy="25778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dirty="0" smtClean="0"/>
              <a:t>Бюджетні </a:t>
            </a:r>
            <a:r>
              <a:rPr lang="uk-UA" dirty="0"/>
              <a:t>показники середньострокового прогнозу бюджету </a:t>
            </a:r>
            <a:r>
              <a:rPr lang="uk-UA" dirty="0" smtClean="0"/>
              <a:t>територіальної громади  </a:t>
            </a:r>
            <a:r>
              <a:rPr lang="uk-UA" dirty="0"/>
              <a:t>відповідно до </a:t>
            </a:r>
            <a:r>
              <a:rPr lang="uk-UA" b="1" dirty="0">
                <a:latin typeface="+mj-lt"/>
              </a:rPr>
              <a:t>статті 75</a:t>
            </a:r>
            <a:r>
              <a:rPr lang="uk-UA" b="1" baseline="30000" dirty="0">
                <a:latin typeface="+mj-lt"/>
              </a:rPr>
              <a:t>-1</a:t>
            </a:r>
            <a:r>
              <a:rPr lang="uk-UA" b="1" dirty="0">
                <a:latin typeface="+mj-lt"/>
              </a:rPr>
              <a:t> БКУ </a:t>
            </a:r>
            <a:r>
              <a:rPr lang="uk-UA" dirty="0"/>
              <a:t>визначаються з </a:t>
            </a:r>
            <a:r>
              <a:rPr lang="uk-UA" dirty="0" smtClean="0"/>
              <a:t>урахуванням положень </a:t>
            </a:r>
            <a:r>
              <a:rPr lang="uk-UA" dirty="0"/>
              <a:t>та показників, визначених на відповідні бюджетні </a:t>
            </a:r>
            <a:r>
              <a:rPr lang="uk-UA" dirty="0" smtClean="0"/>
              <a:t>періоди: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b="1" dirty="0" smtClean="0"/>
              <a:t>Бюджетною </a:t>
            </a:r>
            <a:r>
              <a:rPr lang="uk-UA" b="1" dirty="0"/>
              <a:t>декларацією </a:t>
            </a:r>
            <a:endParaRPr lang="uk-UA" b="1" dirty="0" smtClean="0"/>
          </a:p>
          <a:p>
            <a:pPr marL="0" indent="0">
              <a:buNone/>
            </a:pPr>
            <a:r>
              <a:rPr lang="uk-UA" dirty="0" smtClean="0"/>
              <a:t>          та </a:t>
            </a:r>
            <a:endParaRPr lang="uk-UA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uk-UA" b="1" dirty="0" smtClean="0"/>
              <a:t>прогнозом </a:t>
            </a:r>
            <a:r>
              <a:rPr lang="uk-UA" b="1" dirty="0"/>
              <a:t>місцевого бюджету, схваленим у попередньому бюджетному періоді</a:t>
            </a:r>
            <a:endParaRPr lang="ru-UA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98" y="1628408"/>
            <a:ext cx="3117489" cy="229045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8852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272" y="315811"/>
            <a:ext cx="10515600" cy="474914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latin typeface="Arial Black" panose="020B0A04020102020204" pitchFamily="34" charset="0"/>
              </a:rPr>
              <a:t>Прогноз доходів</a:t>
            </a:r>
            <a:r>
              <a:rPr lang="ru-RU" sz="2400" b="1" dirty="0">
                <a:latin typeface="Arial Black" panose="020B0A04020102020204" pitchFamily="34" charset="0"/>
              </a:rPr>
              <a:t/>
            </a:r>
            <a:br>
              <a:rPr lang="ru-RU" sz="2400" b="1" dirty="0">
                <a:latin typeface="Arial Black" panose="020B0A04020102020204" pitchFamily="34" charset="0"/>
              </a:rPr>
            </a:br>
            <a:endParaRPr lang="en-US" sz="24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532" y="811694"/>
            <a:ext cx="9142524" cy="25778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200" dirty="0" smtClean="0"/>
              <a:t>Бюджетні </a:t>
            </a:r>
            <a:r>
              <a:rPr lang="uk-UA" sz="2200" dirty="0"/>
              <a:t>показники середньострокового прогнозу бюджету </a:t>
            </a:r>
            <a:r>
              <a:rPr lang="uk-UA" sz="2200" dirty="0" smtClean="0"/>
              <a:t>територіальної громади  </a:t>
            </a:r>
            <a:r>
              <a:rPr lang="uk-UA" sz="2200" dirty="0"/>
              <a:t>відповідно до </a:t>
            </a:r>
            <a:r>
              <a:rPr lang="uk-UA" sz="2200" b="1" dirty="0">
                <a:solidFill>
                  <a:srgbClr val="0070C0"/>
                </a:solidFill>
              </a:rPr>
              <a:t>статті 75</a:t>
            </a:r>
            <a:r>
              <a:rPr lang="uk-UA" sz="2200" b="1" baseline="30000" dirty="0">
                <a:solidFill>
                  <a:srgbClr val="0070C0"/>
                </a:solidFill>
              </a:rPr>
              <a:t>-1</a:t>
            </a:r>
            <a:r>
              <a:rPr lang="uk-UA" sz="2200" b="1" dirty="0">
                <a:solidFill>
                  <a:srgbClr val="0070C0"/>
                </a:solidFill>
              </a:rPr>
              <a:t> БКУ </a:t>
            </a:r>
            <a:r>
              <a:rPr lang="uk-UA" sz="2200" dirty="0"/>
              <a:t>визначаються з </a:t>
            </a:r>
            <a:r>
              <a:rPr lang="uk-UA" sz="2200" dirty="0" smtClean="0"/>
              <a:t>урахуванням положень </a:t>
            </a:r>
            <a:r>
              <a:rPr lang="uk-UA" sz="2200" dirty="0"/>
              <a:t>та показників, визначених на відповідні бюджетні </a:t>
            </a:r>
            <a:r>
              <a:rPr lang="uk-UA" sz="2200" dirty="0" smtClean="0"/>
              <a:t>періоди: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b="1" dirty="0" smtClean="0"/>
              <a:t>Бюджетною </a:t>
            </a:r>
            <a:r>
              <a:rPr lang="uk-UA" sz="2200" b="1" dirty="0"/>
              <a:t>декларацією </a:t>
            </a:r>
            <a:r>
              <a:rPr lang="uk-UA" sz="2200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b="1" dirty="0" smtClean="0"/>
              <a:t>прогнозом </a:t>
            </a:r>
            <a:r>
              <a:rPr lang="uk-UA" sz="2200" b="1" dirty="0"/>
              <a:t>місцевого бюджету, </a:t>
            </a:r>
            <a:r>
              <a:rPr lang="uk-UA" sz="2200" b="1" dirty="0" smtClean="0"/>
              <a:t>схваленим у </a:t>
            </a:r>
            <a:r>
              <a:rPr lang="uk-UA" sz="2200" b="1" dirty="0"/>
              <a:t>попередньому бюджетному періоді</a:t>
            </a:r>
            <a:endParaRPr lang="ru-UA" sz="2200" b="1" dirty="0"/>
          </a:p>
        </p:txBody>
      </p:sp>
      <p:pic>
        <p:nvPicPr>
          <p:cNvPr id="4" name="Рисунок 3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01" y="756722"/>
            <a:ext cx="2405560" cy="17673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Прямоугольник 5"/>
          <p:cNvSpPr/>
          <p:nvPr/>
        </p:nvSpPr>
        <p:spPr>
          <a:xfrm>
            <a:off x="240902" y="2528659"/>
            <a:ext cx="2405560" cy="206210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uk-UA" sz="2200" b="1" dirty="0"/>
              <a:t>Основні вимоги до формування  прогнозних бюджетних </a:t>
            </a:r>
            <a:r>
              <a:rPr lang="uk-UA" sz="2200" b="1" dirty="0" smtClean="0"/>
              <a:t>пока</a:t>
            </a:r>
            <a:r>
              <a:rPr lang="uk-UA" sz="2200" b="1" dirty="0"/>
              <a:t>зників</a:t>
            </a:r>
            <a:endParaRPr lang="en-US" sz="2200" b="1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93532" y="3584080"/>
            <a:ext cx="8993668" cy="246221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uk-UA" sz="2200" b="1" dirty="0">
                <a:solidFill>
                  <a:srgbClr val="057792"/>
                </a:solidFill>
              </a:rPr>
              <a:t>Прогноз місцевого бюджету має містити: </a:t>
            </a:r>
            <a:endParaRPr lang="ru-RU" sz="2200" b="1" dirty="0">
              <a:solidFill>
                <a:srgbClr val="0577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загальні </a:t>
            </a:r>
            <a:r>
              <a:rPr lang="uk-UA" sz="2200" b="1" dirty="0" smtClean="0"/>
              <a:t>показники доходів і фінансування </a:t>
            </a:r>
            <a:r>
              <a:rPr lang="uk-UA" sz="2200" dirty="0" smtClean="0"/>
              <a:t>бюджету, повернення кредитів до бюджету громади, у разі їх надання (з розподілом на загальний та спеціальний фонди);</a:t>
            </a:r>
            <a:endParaRPr lang="ru-RU" sz="22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показники </a:t>
            </a:r>
            <a:r>
              <a:rPr lang="uk-UA" sz="2200" dirty="0"/>
              <a:t>за </a:t>
            </a:r>
            <a:r>
              <a:rPr lang="uk-UA" sz="2200" b="1" dirty="0"/>
              <a:t>основними видами доходів</a:t>
            </a:r>
            <a:r>
              <a:rPr lang="uk-UA" sz="2200" dirty="0"/>
              <a:t>, що зараховуються до бюджету громади (з розподілом на загальний та спеціальний фонди);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2707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0320" y="1037747"/>
            <a:ext cx="8859952" cy="477053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endParaRPr lang="uk-UA" sz="3200" dirty="0" smtClean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Повинен </a:t>
            </a:r>
            <a:r>
              <a:rPr lang="uk-UA" sz="2400" dirty="0">
                <a:solidFill>
                  <a:schemeClr val="tx1"/>
                </a:solidFill>
              </a:rPr>
              <a:t>ґрунтуватися на зважених макроекономічних припущеннях та враховувати фактичні показники минулих періодів</a:t>
            </a:r>
            <a:r>
              <a:rPr lang="uk-UA" sz="2400" dirty="0" smtClean="0">
                <a:solidFill>
                  <a:schemeClr val="tx1"/>
                </a:solidFill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tx1"/>
                </a:solidFill>
              </a:rPr>
              <a:t>Має бути деталізованим. Бажано, щоб рівень деталізації доходів корелював з рівнем деталізації видатків</a:t>
            </a:r>
            <a:r>
              <a:rPr lang="uk-UA" sz="2400" dirty="0" smtClean="0">
                <a:solidFill>
                  <a:schemeClr val="tx1"/>
                </a:solidFill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uk-UA" sz="2400" dirty="0">
                <a:solidFill>
                  <a:schemeClr val="tx1"/>
                </a:solidFill>
              </a:rPr>
              <a:t>До прогнозів доходів окремим розділом необхідно готувати детальний аналіз  щодо сукупних прогнозів  та їх компонентів.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5503" y="-196030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4136" y="69851"/>
            <a:ext cx="511675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400" b="1" dirty="0">
                <a:solidFill>
                  <a:srgbClr val="057792"/>
                </a:solidFill>
                <a:latin typeface="Arial Black" panose="020B0A04020102020204" pitchFamily="34" charset="0"/>
              </a:rPr>
              <a:t>Вимоги до прогнозу доходів</a:t>
            </a:r>
            <a:endParaRPr lang="ru-RU" sz="2400" dirty="0">
              <a:solidFill>
                <a:srgbClr val="057792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657" y="763836"/>
            <a:ext cx="2377439" cy="2289848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00" r="-2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оугольник 3"/>
          <p:cNvSpPr/>
          <p:nvPr/>
        </p:nvSpPr>
        <p:spPr>
          <a:xfrm>
            <a:off x="182881" y="2795160"/>
            <a:ext cx="1971039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endParaRPr lang="uk-UA" sz="2800" b="1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uk-UA" sz="2800" b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ПРОГНОЗ</a:t>
            </a:r>
          </a:p>
          <a:p>
            <a:pPr lvl="0" algn="ctr">
              <a:spcAft>
                <a:spcPts val="0"/>
              </a:spcAft>
            </a:pPr>
            <a:r>
              <a:rPr lang="uk-UA" sz="2800" b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Доходів</a:t>
            </a:r>
          </a:p>
          <a:p>
            <a:pPr lvl="0" algn="ctr">
              <a:spcAft>
                <a:spcPts val="0"/>
              </a:spcAft>
            </a:pPr>
            <a:endParaRPr lang="uk-UA" sz="2800" b="1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52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03418" y="173309"/>
            <a:ext cx="6449144" cy="461665"/>
          </a:xfrm>
          <a:prstGeom prst="rect">
            <a:avLst/>
          </a:prstGeom>
          <a:solidFill>
            <a:srgbClr val="EAEAEA"/>
          </a:solidFill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Прогнозування доходів</a:t>
            </a:r>
            <a:endParaRPr lang="uk-UA" sz="24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55503" y="878415"/>
            <a:ext cx="11497938" cy="5322999"/>
            <a:chOff x="2479215" y="0"/>
            <a:chExt cx="8961580" cy="5176798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506758" y="0"/>
              <a:ext cx="8934037" cy="5176798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2479215" y="0"/>
              <a:ext cx="3676606" cy="24589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>
                  <a:solidFill>
                    <a:schemeClr val="tx2">
                      <a:lumMod val="7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endParaRPr lang="uk-UA" sz="2400" kern="12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03563" y="1110096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OvcharenkoTV\Desktop\Картинки\загружено (16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61" y="1978416"/>
            <a:ext cx="3843352" cy="209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696692" y="999990"/>
            <a:ext cx="701467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/>
              <a:t>При розрахунку прогнозних показників за надходженнями </a:t>
            </a:r>
            <a:r>
              <a:rPr lang="uk-UA" sz="2800" b="1" dirty="0"/>
              <a:t>одночасно</a:t>
            </a:r>
            <a:r>
              <a:rPr lang="uk-UA" sz="2800" dirty="0"/>
              <a:t> </a:t>
            </a:r>
            <a:r>
              <a:rPr lang="uk-UA" sz="2800" dirty="0" smtClean="0"/>
              <a:t>відбувається:</a:t>
            </a:r>
          </a:p>
          <a:p>
            <a:endParaRPr lang="uk-UA" sz="8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uk-UA" sz="2800" b="1" dirty="0" smtClean="0"/>
              <a:t>аналіз </a:t>
            </a:r>
            <a:r>
              <a:rPr lang="uk-UA" sz="2800" dirty="0" smtClean="0"/>
              <a:t>дохідної бази у звітному та плановому бюджетних періодах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uk-UA" sz="8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uk-UA" sz="2800" dirty="0" smtClean="0"/>
              <a:t> </a:t>
            </a:r>
            <a:r>
              <a:rPr lang="uk-UA" sz="2800" b="1" dirty="0" smtClean="0"/>
              <a:t>уточнення</a:t>
            </a:r>
            <a:r>
              <a:rPr lang="uk-UA" sz="2800" dirty="0" smtClean="0"/>
              <a:t> очі­куваних надходжень до кінця поточного року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uk-UA" sz="8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uk-UA" sz="2800" b="1" dirty="0" smtClean="0"/>
              <a:t>аналізуються можливі зміни </a:t>
            </a:r>
            <a:r>
              <a:rPr lang="uk-UA" sz="2800" dirty="0" smtClean="0"/>
              <a:t>(відкриття або припинення діяльності підприємств, установ, малого бізнесу).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0018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642" y="948501"/>
            <a:ext cx="7098050" cy="49552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індекс споживчих цін; 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індекс цін виробників; 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грошові доходи населення   (номінальні та реальні); 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мінімальна заробітна плата та середньомісячна  зарплата робітників і службовців;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розмір 1 тарифного розряду за ЄТС;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прожитковий мінімум;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індекс реальної заробітної плати робітників і службовців; </a:t>
            </a:r>
            <a:endParaRPr lang="ru-RU" sz="2400" dirty="0">
              <a:solidFill>
                <a:schemeClr val="tx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tx1"/>
                </a:solidFill>
              </a:rPr>
              <a:t>рівень зареєстрованого безробіття на кінець року</a:t>
            </a:r>
            <a:r>
              <a:rPr lang="uk-UA" sz="2800" dirty="0">
                <a:solidFill>
                  <a:srgbClr val="002060"/>
                </a:solidFill>
              </a:rPr>
              <a:t>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-64264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" y="1369091"/>
            <a:ext cx="2525597" cy="317009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400" dirty="0"/>
              <a:t>В</a:t>
            </a:r>
            <a:r>
              <a:rPr lang="uk-UA" sz="2400" dirty="0" smtClean="0"/>
              <a:t>раховуються прогнозні </a:t>
            </a:r>
            <a:r>
              <a:rPr lang="uk-UA" sz="2400" dirty="0"/>
              <a:t>макроекономічні показники </a:t>
            </a:r>
            <a:r>
              <a:rPr lang="uk-UA" sz="2400" b="1" dirty="0"/>
              <a:t>на</a:t>
            </a:r>
            <a:r>
              <a:rPr lang="uk-UA" sz="2400" dirty="0"/>
              <a:t> </a:t>
            </a:r>
            <a:r>
              <a:rPr lang="uk-UA" sz="2400" b="1" dirty="0"/>
              <a:t>три роки</a:t>
            </a:r>
            <a:r>
              <a:rPr lang="uk-UA" sz="2400" dirty="0"/>
              <a:t>, </a:t>
            </a:r>
            <a:endParaRPr lang="uk-UA" sz="2400" dirty="0" smtClean="0"/>
          </a:p>
          <a:p>
            <a:r>
              <a:rPr lang="uk-UA" sz="2400" dirty="0" smtClean="0"/>
              <a:t>визначені у  </a:t>
            </a:r>
            <a:r>
              <a:rPr lang="uk-UA" sz="2400" b="1" dirty="0"/>
              <a:t>Бюджетній декларації</a:t>
            </a:r>
            <a:endParaRPr lang="ru-RU" sz="24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775579" y="948501"/>
            <a:ext cx="1402080" cy="4899485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33377" y="88176"/>
            <a:ext cx="102923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>
                <a:solidFill>
                  <a:srgbClr val="057792"/>
                </a:solidFill>
                <a:latin typeface="+mj-lt"/>
              </a:rPr>
              <a:t>При середньорічному прогнозуванні доходів </a:t>
            </a:r>
            <a:endParaRPr lang="uk-UA" sz="2200" dirty="0" smtClean="0">
              <a:solidFill>
                <a:srgbClr val="057792"/>
              </a:solidFill>
              <a:latin typeface="+mj-lt"/>
            </a:endParaRPr>
          </a:p>
          <a:p>
            <a:pPr lvl="0" algn="ctr">
              <a:spcAft>
                <a:spcPts val="0"/>
              </a:spcAft>
            </a:pPr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бюджету </a:t>
            </a:r>
            <a:r>
              <a:rPr lang="uk-UA" sz="2200" dirty="0">
                <a:solidFill>
                  <a:srgbClr val="057792"/>
                </a:solidFill>
                <a:latin typeface="+mj-lt"/>
              </a:rPr>
              <a:t>громади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91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4457" y="1003875"/>
            <a:ext cx="8595360" cy="501675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000" b="1" dirty="0" smtClean="0"/>
              <a:t>програми соціекономрозвитку </a:t>
            </a:r>
            <a:r>
              <a:rPr lang="uk-UA" sz="2000" dirty="0"/>
              <a:t>області, та території громади, інші прогнозні і програмні документи ,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/>
              <a:t>результати аналізу відхилень</a:t>
            </a:r>
            <a:r>
              <a:rPr lang="uk-UA" sz="2000" dirty="0"/>
              <a:t> від планових показників,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/>
              <a:t>суми нарахованих та отриманих </a:t>
            </a:r>
            <a:r>
              <a:rPr lang="uk-UA" sz="2000" dirty="0"/>
              <a:t>у минулому році та протягом поточного року </a:t>
            </a:r>
            <a:r>
              <a:rPr lang="uk-UA" sz="2000" b="1" dirty="0"/>
              <a:t>пла­тежів</a:t>
            </a:r>
            <a:r>
              <a:rPr lang="uk-UA" sz="2000" dirty="0"/>
              <a:t> з урахуванням встановлених податкових  пільг, 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/>
              <a:t>динаміку </a:t>
            </a:r>
            <a:r>
              <a:rPr lang="uk-UA" sz="2000" dirty="0"/>
              <a:t>надходжень за три останні роки,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фонд оплати праці </a:t>
            </a:r>
            <a:r>
              <a:rPr lang="uk-UA" sz="2000" dirty="0"/>
              <a:t>найманих працівників,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прогнозний </a:t>
            </a:r>
            <a:r>
              <a:rPr lang="uk-UA" sz="2000" b="1" dirty="0"/>
              <a:t>прибуток прибуткових комунальних підприємств</a:t>
            </a:r>
            <a:r>
              <a:rPr lang="ru-RU" sz="2000" dirty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/>
              <a:t>прогнозні розрахунки надходжень </a:t>
            </a:r>
            <a:r>
              <a:rPr lang="uk-UA" sz="2000" dirty="0"/>
              <a:t>від підприємств та установ, що були створені у поточному році</a:t>
            </a:r>
            <a:r>
              <a:rPr lang="ru-RU" sz="2000" dirty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dirty="0"/>
              <a:t>результати </a:t>
            </a:r>
            <a:r>
              <a:rPr lang="uk-UA" sz="2000" b="1" dirty="0"/>
              <a:t>виконання Плану заходів щодо наповнення бюджету громади</a:t>
            </a:r>
            <a:r>
              <a:rPr lang="uk-UA" sz="2000" dirty="0"/>
              <a:t> у попередніх та поточному роках;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/>
              <a:t>статистичні показники</a:t>
            </a:r>
            <a:r>
              <a:rPr lang="uk-UA" sz="2000" dirty="0"/>
              <a:t>;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b="1" dirty="0"/>
              <a:t>результати зустрічей з </a:t>
            </a:r>
            <a:r>
              <a:rPr lang="uk-UA" sz="2000" b="1" dirty="0" smtClean="0"/>
              <a:t>платниками, </a:t>
            </a:r>
            <a:r>
              <a:rPr lang="uk-UA" sz="2000" b="1" dirty="0"/>
              <a:t>громадських слухань</a:t>
            </a:r>
            <a:r>
              <a:rPr lang="uk-UA" sz="2000" dirty="0"/>
              <a:t>;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sz="2000" dirty="0"/>
              <a:t>інші показники, що впливають на дохідну частину бюджету громади.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9689" y="48239"/>
            <a:ext cx="79593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000" dirty="0">
                <a:solidFill>
                  <a:srgbClr val="057792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Прогнозування дохідної частини бюджету громади на середньостроковий період</a:t>
            </a:r>
            <a:endParaRPr lang="ru-RU" sz="2000" dirty="0">
              <a:solidFill>
                <a:srgbClr val="057792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0495" y="1727150"/>
            <a:ext cx="2206945" cy="347787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uk-UA" sz="2200" dirty="0" smtClean="0">
                <a:ea typeface="Times New Roman" panose="02020603050405020304" pitchFamily="18" charset="0"/>
              </a:rPr>
              <a:t>Для початку роботи з прогнозування </a:t>
            </a:r>
            <a:r>
              <a:rPr lang="uk-UA" sz="2200" dirty="0">
                <a:ea typeface="Times New Roman" panose="02020603050405020304" pitchFamily="18" charset="0"/>
              </a:rPr>
              <a:t>дохідної частини бюджету громади</a:t>
            </a:r>
            <a:endParaRPr lang="uk-UA" sz="2200" b="1" dirty="0" smtClean="0"/>
          </a:p>
          <a:p>
            <a:pPr lvl="0">
              <a:spcAft>
                <a:spcPts val="0"/>
              </a:spcAft>
            </a:pPr>
            <a:r>
              <a:rPr lang="uk-UA" sz="2200" dirty="0">
                <a:ea typeface="Times New Roman" panose="02020603050405020304" pitchFamily="18" charset="0"/>
              </a:rPr>
              <a:t>п</a:t>
            </a:r>
            <a:r>
              <a:rPr lang="uk-UA" sz="2200" dirty="0" smtClean="0">
                <a:ea typeface="Times New Roman" panose="02020603050405020304" pitchFamily="18" charset="0"/>
              </a:rPr>
              <a:t>отрібна</a:t>
            </a:r>
          </a:p>
          <a:p>
            <a:pPr lvl="0">
              <a:spcAft>
                <a:spcPts val="0"/>
              </a:spcAft>
            </a:pPr>
            <a:r>
              <a:rPr lang="uk-UA" sz="2200" b="1" dirty="0">
                <a:ea typeface="Times New Roman" panose="02020603050405020304" pitchFamily="18" charset="0"/>
              </a:rPr>
              <a:t>і</a:t>
            </a:r>
            <a:r>
              <a:rPr lang="uk-UA" sz="2200" b="1" dirty="0" smtClean="0">
                <a:ea typeface="Times New Roman" panose="02020603050405020304" pitchFamily="18" charset="0"/>
              </a:rPr>
              <a:t>нформація:</a:t>
            </a:r>
          </a:p>
          <a:p>
            <a:pPr lvl="0" algn="ctr">
              <a:spcAft>
                <a:spcPts val="0"/>
              </a:spcAft>
            </a:pPr>
            <a:endParaRPr lang="ru-RU" sz="2200" b="1" dirty="0">
              <a:ea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229689" y="756125"/>
            <a:ext cx="774768" cy="5173705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65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0402" y="948502"/>
            <a:ext cx="8809890" cy="5324535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uk-UA" sz="2000" dirty="0" smtClean="0"/>
              <a:t>фактичного </a:t>
            </a:r>
            <a:r>
              <a:rPr lang="uk-UA" sz="2000" dirty="0"/>
              <a:t>та очікуваного виконання в поточному році;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розрахункових показників, що надаються органами </a:t>
            </a:r>
            <a:r>
              <a:rPr lang="uk-UA" sz="2000" dirty="0" smtClean="0"/>
              <a:t>ДПС; 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пропозиції органів, що контролюють справляння надходжень податків і зборів до місцевих бюджетів;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фактичного виконання минулого року; 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власних прогнозів, прийнятих у минулих роках;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зміни ПКУ, законодавчих актів та нормативних актів органів місцевого самоврядування;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ставок податків,  податкових пільг (</a:t>
            </a:r>
            <a:r>
              <a:rPr lang="uk-UA" sz="2000" i="1" dirty="0"/>
              <a:t>треба враховувати, що розміри ставок та податкові пільги, які були встановлені місцевими радами, що об’єдналися, могли бути різними</a:t>
            </a:r>
            <a:r>
              <a:rPr lang="uk-UA" sz="2000" i="1" dirty="0" smtClean="0"/>
              <a:t>),</a:t>
            </a:r>
            <a:endParaRPr lang="uk-UA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 smtClean="0"/>
              <a:t>збільшення </a:t>
            </a:r>
            <a:r>
              <a:rPr lang="uk-UA" sz="2000" dirty="0"/>
              <a:t>обсягу надходжень шляхом активізації роботи з ДПС зі стягнення податкового боргу; 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/>
              <a:t>інших резервів (</a:t>
            </a:r>
            <a:r>
              <a:rPr lang="uk-UA" sz="2000" i="1" dirty="0"/>
              <a:t>залучення до оподаткування землекористувачів, проведення ін­вентаризації земель та нормативно - грошової оцінки землі, результатів діяльності робочих груп з недопущення та відшкодування втрат доходів бюджету громади  тощо</a:t>
            </a:r>
            <a:r>
              <a:rPr lang="uk-UA" sz="2000" dirty="0"/>
              <a:t>).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" y="-64264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7607" y="1148558"/>
            <a:ext cx="2057399" cy="430887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2800" b="1" dirty="0" smtClean="0"/>
          </a:p>
          <a:p>
            <a:r>
              <a:rPr lang="uk-UA" sz="2200" b="1" dirty="0"/>
              <a:t>Прогноз дохідної частини бюджету </a:t>
            </a:r>
            <a:r>
              <a:rPr lang="uk-UA" sz="2200" dirty="0" smtClean="0"/>
              <a:t>громади </a:t>
            </a:r>
            <a:r>
              <a:rPr lang="uk-UA" sz="2200" dirty="0"/>
              <a:t>на </a:t>
            </a:r>
            <a:r>
              <a:rPr lang="uk-UA" sz="2200" dirty="0" smtClean="0"/>
              <a:t>середньо</a:t>
            </a:r>
          </a:p>
          <a:p>
            <a:r>
              <a:rPr lang="uk-UA" sz="2200" dirty="0" smtClean="0"/>
              <a:t>строковий </a:t>
            </a:r>
            <a:r>
              <a:rPr lang="uk-UA" sz="2200" dirty="0"/>
              <a:t>період слід </a:t>
            </a:r>
            <a:r>
              <a:rPr lang="uk-UA" sz="2200" dirty="0" smtClean="0"/>
              <a:t>розробляти </a:t>
            </a:r>
            <a:r>
              <a:rPr lang="uk-UA" sz="2200" dirty="0"/>
              <a:t>з </a:t>
            </a:r>
            <a:r>
              <a:rPr lang="uk-UA" sz="2200" dirty="0" smtClean="0"/>
              <a:t>урахуванням:</a:t>
            </a:r>
          </a:p>
          <a:p>
            <a:r>
              <a:rPr lang="uk-UA" sz="2600" b="1" dirty="0" smtClean="0"/>
              <a:t> </a:t>
            </a:r>
            <a:endParaRPr lang="ru-RU" sz="26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295545" y="523297"/>
            <a:ext cx="904857" cy="5173705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95544" y="88176"/>
            <a:ext cx="77889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0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Прогнозування дохідної частини бюджету громади на середньостроковий період</a:t>
            </a:r>
            <a:endParaRPr lang="ru-RU" sz="20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80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23641" y="1086860"/>
            <a:ext cx="7669848" cy="5170646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200" b="1" dirty="0"/>
              <a:t>визначити джерела</a:t>
            </a:r>
            <a:r>
              <a:rPr lang="uk-UA" sz="2200" dirty="0"/>
              <a:t> доходів, з яких будуть складатися </a:t>
            </a:r>
            <a:r>
              <a:rPr lang="uk-UA" sz="2200" dirty="0" smtClean="0"/>
              <a:t>прогнози</a:t>
            </a:r>
            <a:r>
              <a:rPr lang="en-US" sz="2200" dirty="0" smtClean="0"/>
              <a:t>/</a:t>
            </a:r>
            <a:r>
              <a:rPr lang="uk-UA" sz="2200" dirty="0" smtClean="0"/>
              <a:t>плани;</a:t>
            </a:r>
            <a:endParaRPr lang="ru-RU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200" dirty="0"/>
              <a:t>зібрати </a:t>
            </a:r>
            <a:r>
              <a:rPr lang="uk-UA" sz="2200" b="1" dirty="0"/>
              <a:t>фактичні дані по кожному джерелу</a:t>
            </a:r>
            <a:r>
              <a:rPr lang="uk-UA" sz="2200" dirty="0"/>
              <a:t> доходів принаймні за 3 останніх роки;</a:t>
            </a:r>
            <a:endParaRPr lang="ru-RU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200" b="1" dirty="0"/>
              <a:t>визначити основу </a:t>
            </a:r>
            <a:r>
              <a:rPr lang="uk-UA" sz="2200" dirty="0"/>
              <a:t>для </a:t>
            </a:r>
            <a:r>
              <a:rPr lang="uk-UA" sz="2200" dirty="0" smtClean="0"/>
              <a:t>прогнозу</a:t>
            </a:r>
            <a:r>
              <a:rPr lang="en-US" sz="2200" dirty="0"/>
              <a:t> /</a:t>
            </a:r>
            <a:r>
              <a:rPr lang="uk-UA" sz="2200" dirty="0" smtClean="0"/>
              <a:t>плану </a:t>
            </a:r>
            <a:r>
              <a:rPr lang="uk-UA" sz="2200" dirty="0"/>
              <a:t>(</a:t>
            </a:r>
            <a:r>
              <a:rPr lang="uk-UA" sz="2200" i="1" dirty="0"/>
              <a:t>почистити дані, виключивши разові,  не грошові надходження чи відшкодування та переплати</a:t>
            </a:r>
            <a:r>
              <a:rPr lang="uk-UA" sz="2200" dirty="0"/>
              <a:t>);</a:t>
            </a:r>
            <a:endParaRPr lang="ru-RU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200" b="1" dirty="0"/>
              <a:t>використовувати інформацію</a:t>
            </a:r>
            <a:r>
              <a:rPr lang="uk-UA" sz="2200" dirty="0"/>
              <a:t> щодо прогнозних показників певних податків і зборів </a:t>
            </a:r>
            <a:r>
              <a:rPr lang="uk-UA" sz="2200" b="1" dirty="0"/>
              <a:t>від органів, які контролюють справляння</a:t>
            </a:r>
            <a:r>
              <a:rPr lang="uk-UA" sz="2200" dirty="0"/>
              <a:t> їх надходжень;</a:t>
            </a:r>
            <a:endParaRPr lang="ru-RU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200" b="1" dirty="0" smtClean="0"/>
              <a:t>вибрати</a:t>
            </a:r>
            <a:r>
              <a:rPr lang="uk-UA" sz="2200" dirty="0" smtClean="0"/>
              <a:t> та застосувати необхідний </a:t>
            </a:r>
            <a:r>
              <a:rPr lang="uk-UA" sz="2200" b="1" dirty="0" smtClean="0"/>
              <a:t>метод прогнозування</a:t>
            </a:r>
            <a:r>
              <a:rPr lang="en-US" sz="2200" dirty="0" smtClean="0"/>
              <a:t> /</a:t>
            </a:r>
            <a:r>
              <a:rPr lang="uk-UA" sz="2200" b="1" dirty="0" smtClean="0"/>
              <a:t>планування;</a:t>
            </a:r>
            <a:endParaRPr lang="ru-RU" sz="2200" b="1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200" b="1" dirty="0" smtClean="0"/>
              <a:t>визначити</a:t>
            </a:r>
            <a:r>
              <a:rPr lang="uk-UA" sz="2200" b="1" dirty="0"/>
              <a:t>, чи прийнятний </a:t>
            </a:r>
            <a:r>
              <a:rPr lang="uk-UA" sz="2200" b="1" dirty="0" smtClean="0"/>
              <a:t>попередній прогноз</a:t>
            </a:r>
            <a:r>
              <a:rPr lang="en-US" sz="2200" dirty="0"/>
              <a:t> </a:t>
            </a:r>
            <a:r>
              <a:rPr lang="uk-UA" sz="2200" dirty="0" smtClean="0"/>
              <a:t>доходів </a:t>
            </a:r>
            <a:r>
              <a:rPr lang="uk-UA" sz="2200" dirty="0"/>
              <a:t>та відрегулювати його відповідно до змін, що можуть вплинути на </a:t>
            </a:r>
            <a:r>
              <a:rPr lang="uk-UA" sz="2200" dirty="0" smtClean="0"/>
              <a:t>дохід.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4370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8422" y="1086860"/>
            <a:ext cx="2705569" cy="28623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400" dirty="0"/>
              <a:t>З</a:t>
            </a:r>
            <a:r>
              <a:rPr lang="uk-UA" sz="2400" dirty="0" smtClean="0"/>
              <a:t>агальні </a:t>
            </a:r>
            <a:r>
              <a:rPr lang="uk-UA" sz="2400" dirty="0"/>
              <a:t>рекомендації з практичного здійснення </a:t>
            </a:r>
            <a:r>
              <a:rPr lang="uk-UA" sz="2400" dirty="0" smtClean="0"/>
              <a:t>прогнозування і планування  </a:t>
            </a:r>
            <a:r>
              <a:rPr lang="uk-UA" sz="2800" dirty="0"/>
              <a:t>доходів:</a:t>
            </a:r>
            <a:endParaRPr lang="ru-RU" sz="2800" dirty="0"/>
          </a:p>
        </p:txBody>
      </p:sp>
      <p:pic>
        <p:nvPicPr>
          <p:cNvPr id="8" name="Содержимое 3" descr="принцип інклюзивного прийняття рішен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50" y="4008475"/>
            <a:ext cx="2625541" cy="20642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4" name="Прямоугольник 3"/>
          <p:cNvSpPr/>
          <p:nvPr/>
        </p:nvSpPr>
        <p:spPr>
          <a:xfrm>
            <a:off x="2550096" y="65399"/>
            <a:ext cx="71845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Прогнозування дохідної частини бюджету громади на </a:t>
            </a: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середньостроковий </a:t>
            </a: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період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9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28813" y="845911"/>
            <a:ext cx="1016318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300" dirty="0"/>
              <a:t>створення правового </a:t>
            </a:r>
            <a:r>
              <a:rPr lang="uk-UA" sz="2300" dirty="0" smtClean="0"/>
              <a:t>підґрунтя для запровадження середньострокового бюджетного планування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200" dirty="0" smtClean="0"/>
              <a:t>удосконалення окремих</a:t>
            </a:r>
            <a:r>
              <a:rPr lang="ru-RU" sz="2200" dirty="0" smtClean="0"/>
              <a:t> норм Бюджетного кодексу </a:t>
            </a:r>
            <a:r>
              <a:rPr lang="ru-RU" sz="2200" dirty="0" err="1" smtClean="0"/>
              <a:t>України</a:t>
            </a:r>
            <a:r>
              <a:rPr lang="ru-RU" sz="2600" dirty="0" smtClean="0"/>
              <a:t>.</a:t>
            </a:r>
            <a:r>
              <a:rPr lang="uk-UA" sz="2600" dirty="0" smtClean="0"/>
              <a:t> </a:t>
            </a:r>
            <a:endParaRPr lang="uk-UA" sz="2600" dirty="0" smtClean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uk-UA" sz="8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2400" dirty="0"/>
              <a:t>Середньострокове бюджетне планування здійснюється на </a:t>
            </a:r>
            <a:r>
              <a:rPr lang="uk-UA" sz="2400" b="1" dirty="0"/>
              <a:t>середньостроковий період</a:t>
            </a:r>
            <a:r>
              <a:rPr lang="uk-UA" sz="2400" dirty="0"/>
              <a:t>, який </a:t>
            </a:r>
            <a:r>
              <a:rPr lang="uk-UA" sz="2400" b="1" dirty="0"/>
              <a:t>включає </a:t>
            </a:r>
            <a:r>
              <a:rPr lang="uk-UA" sz="2400" b="1" dirty="0" smtClean="0"/>
              <a:t>плановий </a:t>
            </a:r>
            <a:r>
              <a:rPr lang="uk-UA" sz="2400" b="1" dirty="0"/>
              <a:t>та наступні за плановим два бюджетні періоди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5EFC68-4E5C-4710-9CA2-3D5DA8FFA002}"/>
              </a:ext>
            </a:extLst>
          </p:cNvPr>
          <p:cNvSpPr txBox="1"/>
          <p:nvPr/>
        </p:nvSpPr>
        <p:spPr>
          <a:xfrm>
            <a:off x="61402" y="1060664"/>
            <a:ext cx="21162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Зміни до БКУ:</a:t>
            </a:r>
            <a:endParaRPr lang="uk-UA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019" y="1983303"/>
            <a:ext cx="21930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Визначено, що:</a:t>
            </a:r>
            <a:endParaRPr lang="uk-UA" sz="2000" dirty="0"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803" y="4487046"/>
            <a:ext cx="19934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latin typeface="Arial Black" panose="020B0A04020102020204" pitchFamily="34" charset="0"/>
              </a:rPr>
              <a:t>Новації </a:t>
            </a:r>
            <a:r>
              <a:rPr lang="uk-UA" sz="2000" b="1" dirty="0" smtClean="0">
                <a:latin typeface="Arial Black" panose="020B0A04020102020204" pitchFamily="34" charset="0"/>
              </a:rPr>
              <a:t>середньо</a:t>
            </a:r>
          </a:p>
          <a:p>
            <a:r>
              <a:rPr lang="uk-UA" sz="2000" b="1" dirty="0" smtClean="0">
                <a:latin typeface="Arial Black" panose="020B0A04020102020204" pitchFamily="34" charset="0"/>
              </a:rPr>
              <a:t>строкового </a:t>
            </a:r>
            <a:r>
              <a:rPr lang="uk-UA" sz="2000" b="1" dirty="0">
                <a:latin typeface="Arial Black" panose="020B0A04020102020204" pitchFamily="34" charset="0"/>
              </a:rPr>
              <a:t>планування </a:t>
            </a:r>
            <a:endParaRPr lang="uk-UA" sz="2000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1250" y="3326772"/>
            <a:ext cx="1060319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14400" lvl="1" indent="-457200" algn="just">
              <a:buFont typeface="Wingdings" pitchFamily="2" charset="2"/>
              <a:buChar char="ü"/>
            </a:pPr>
            <a:r>
              <a:rPr lang="uk-UA" sz="2400" dirty="0"/>
              <a:t>Середньострокове бюджетне планування є складовою частиною бюджетного процесу на місцевому рівні</a:t>
            </a:r>
            <a:r>
              <a:rPr lang="uk-UA" sz="2400" dirty="0" smtClean="0"/>
              <a:t>.</a:t>
            </a:r>
            <a:endParaRPr lang="uk-UA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24061" y="4833517"/>
            <a:ext cx="387984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200" dirty="0"/>
              <a:t>Новий бюджетний календар</a:t>
            </a:r>
            <a:endParaRPr lang="ru-RU" sz="2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124061" y="5249463"/>
            <a:ext cx="44560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200" dirty="0"/>
              <a:t>Розширення</a:t>
            </a:r>
            <a:r>
              <a:rPr lang="uk-UA" sz="2000" dirty="0"/>
              <a:t> </a:t>
            </a:r>
            <a:r>
              <a:rPr lang="uk-UA" sz="2200" dirty="0"/>
              <a:t>бюджетних правил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24061" y="4402630"/>
            <a:ext cx="519289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200" dirty="0"/>
              <a:t>Запровадження </a:t>
            </a:r>
            <a:r>
              <a:rPr lang="uk-UA" sz="2200" dirty="0" smtClean="0"/>
              <a:t>Бюджетної </a:t>
            </a:r>
            <a:r>
              <a:rPr lang="uk-UA" sz="2200" dirty="0"/>
              <a:t>декларації</a:t>
            </a:r>
            <a:endParaRPr lang="ru-RU" sz="2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124061" y="5717645"/>
            <a:ext cx="72140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200" dirty="0" smtClean="0"/>
              <a:t>Узгодження </a:t>
            </a:r>
            <a:r>
              <a:rPr lang="uk-UA" sz="2200" dirty="0"/>
              <a:t>стратегічного та бюджетного </a:t>
            </a:r>
            <a:r>
              <a:rPr lang="uk-UA" sz="2200" dirty="0" smtClean="0"/>
              <a:t>планування</a:t>
            </a:r>
            <a:endParaRPr lang="ru-RU" sz="2200" dirty="0"/>
          </a:p>
        </p:txBody>
      </p:sp>
      <p:sp>
        <p:nvSpPr>
          <p:cNvPr id="16" name="Прямоугольник 15"/>
          <p:cNvSpPr/>
          <p:nvPr/>
        </p:nvSpPr>
        <p:spPr>
          <a:xfrm rot="10800000" flipV="1">
            <a:off x="2235105" y="183116"/>
            <a:ext cx="7989549" cy="430887"/>
          </a:xfrm>
          <a:prstGeom prst="rect">
            <a:avLst/>
          </a:prstGeom>
          <a:solidFill>
            <a:srgbClr val="EAEAEA"/>
          </a:solidFill>
        </p:spPr>
        <p:txBody>
          <a:bodyPr wrap="square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Зміни до БКУ</a:t>
            </a:r>
            <a:endParaRPr lang="uk-UA" sz="2200" b="1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16200000">
            <a:off x="1214605" y="1134987"/>
            <a:ext cx="1005686" cy="57594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47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7177" y="161197"/>
            <a:ext cx="70840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18" algn="ctr">
              <a:spcAft>
                <a:spcPts val="45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400" dirty="0" smtClean="0">
                <a:solidFill>
                  <a:srgbClr val="057792"/>
                </a:solidFill>
                <a:latin typeface="+mj-lt"/>
                <a:cs typeface="Calibri" panose="020F0502020204030204" pitchFamily="34" charset="0"/>
              </a:rPr>
              <a:t>Контроль</a:t>
            </a:r>
            <a:r>
              <a:rPr lang="uk-UA" sz="2400" b="1" dirty="0" smtClean="0">
                <a:solidFill>
                  <a:srgbClr val="057792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uk-UA" sz="2400" dirty="0" smtClean="0">
                <a:solidFill>
                  <a:srgbClr val="057792"/>
                </a:solidFill>
                <a:latin typeface="+mj-lt"/>
                <a:cs typeface="Calibri" panose="020F0502020204030204" pitchFamily="34" charset="0"/>
              </a:rPr>
              <a:t>за </a:t>
            </a:r>
            <a:r>
              <a:rPr lang="uk-UA" sz="2400" dirty="0">
                <a:solidFill>
                  <a:srgbClr val="05779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правильністю та своєчасністю </a:t>
            </a:r>
            <a:r>
              <a:rPr lang="uk-UA" sz="2400" dirty="0" smtClean="0">
                <a:solidFill>
                  <a:srgbClr val="057792"/>
                </a:solidFill>
                <a:latin typeface="+mj-lt"/>
                <a:cs typeface="Calibri" panose="020F0502020204030204" pitchFamily="34" charset="0"/>
              </a:rPr>
              <a:t>надходження доходів</a:t>
            </a:r>
            <a:endParaRPr lang="uk-UA" sz="2400" dirty="0">
              <a:solidFill>
                <a:srgbClr val="057792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8442" y="1125379"/>
            <a:ext cx="6645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Органи</a:t>
            </a:r>
            <a:r>
              <a:rPr lang="uk-UA" sz="2800" dirty="0">
                <a:latin typeface="Calibri" panose="020F0502020204030204" pitchFamily="34" charset="0"/>
                <a:cs typeface="Calibri" panose="020F0502020204030204" pitchFamily="34" charset="0"/>
              </a:rPr>
              <a:t>, що контролюють справляння  </a:t>
            </a:r>
            <a:r>
              <a:rPr 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надходжень бюджету</a:t>
            </a:r>
            <a:endParaRPr lang="uk-UA" sz="28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8442" y="2479039"/>
            <a:ext cx="6679009" cy="33239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b="1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400" dirty="0" smtClean="0"/>
              <a:t>Додатком </a:t>
            </a:r>
            <a:r>
              <a:rPr lang="uk-UA" sz="2400" dirty="0"/>
              <a:t>до </a:t>
            </a:r>
            <a:r>
              <a:rPr lang="uk-UA" sz="2400" b="1" dirty="0" smtClean="0"/>
              <a:t>постанови </a:t>
            </a:r>
            <a:r>
              <a:rPr lang="uk-UA" sz="2400" b="1" dirty="0"/>
              <a:t>КМУ від </a:t>
            </a:r>
            <a:r>
              <a:rPr lang="uk-UA" sz="2400" b="1" dirty="0" smtClean="0"/>
              <a:t> 16.02.2012 </a:t>
            </a:r>
            <a:r>
              <a:rPr lang="uk-UA" sz="2400" b="1" dirty="0"/>
              <a:t>р. № 106</a:t>
            </a:r>
            <a:r>
              <a:rPr lang="uk-UA" sz="2400" dirty="0"/>
              <a:t> </a:t>
            </a:r>
            <a:r>
              <a:rPr lang="uk-UA" sz="2400" dirty="0" smtClean="0"/>
              <a:t>у редакції </a:t>
            </a:r>
            <a:r>
              <a:rPr lang="uk-UA" sz="2400" dirty="0"/>
              <a:t>постанови КМУ </a:t>
            </a:r>
            <a:r>
              <a:rPr lang="uk-UA" sz="2400" dirty="0">
                <a:hlinkClick r:id="rId3"/>
              </a:rPr>
              <a:t>від 09.12.2015 р. № </a:t>
            </a:r>
            <a:r>
              <a:rPr lang="uk-UA" sz="2400" dirty="0" smtClean="0">
                <a:hlinkClick r:id="rId3"/>
              </a:rPr>
              <a:t>1019</a:t>
            </a:r>
            <a:r>
              <a:rPr lang="uk-UA" sz="2400" dirty="0" smtClean="0"/>
              <a:t>   (Перелік визначається  </a:t>
            </a:r>
            <a:r>
              <a:rPr lang="uk-UA" sz="2400" u="sng" dirty="0" smtClean="0"/>
              <a:t>відповідно </a:t>
            </a:r>
            <a:r>
              <a:rPr lang="uk-UA" sz="2400" u="sng" dirty="0"/>
              <a:t>до </a:t>
            </a:r>
            <a:r>
              <a:rPr lang="uk-UA" sz="2400" u="sng" dirty="0" smtClean="0"/>
              <a:t>переліку кодів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</a:t>
            </a:r>
            <a:r>
              <a:rPr lang="uk-UA" sz="2400" u="sng" dirty="0" smtClean="0"/>
              <a:t>бюджетної класифікації в розрізі органів</a:t>
            </a:r>
            <a:r>
              <a:rPr lang="uk-UA" sz="2400" dirty="0" smtClean="0"/>
              <a:t>,  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що контролюють справляння надходжень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бюджету</a:t>
            </a:r>
            <a:r>
              <a:rPr lang="uk-UA" sz="2400" i="1" dirty="0" smtClean="0"/>
              <a:t>)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8254" y="1147453"/>
            <a:ext cx="42203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Хто </a:t>
            </a:r>
            <a:r>
              <a:rPr lang="uk-UA" sz="2400" b="1" dirty="0">
                <a:ea typeface="Calibri" panose="020F0502020204030204" pitchFamily="34" charset="0"/>
                <a:cs typeface="Calibri" panose="020F0502020204030204" pitchFamily="34" charset="0"/>
              </a:rPr>
              <a:t>має </a:t>
            </a:r>
            <a:r>
              <a:rPr lang="uk-UA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забезпечувати </a:t>
            </a:r>
            <a:r>
              <a:rPr lang="uk-UA" sz="2400" b="1" dirty="0">
                <a:ea typeface="Calibri" panose="020F0502020204030204" pitchFamily="34" charset="0"/>
                <a:cs typeface="Calibri" panose="020F0502020204030204" pitchFamily="34" charset="0"/>
              </a:rPr>
              <a:t>постійний контроль 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781" y="2802205"/>
            <a:ext cx="40907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cs typeface="Times New Roman" panose="02020603050405020304" pitchFamily="18" charset="0"/>
              </a:rPr>
              <a:t>Яким нормативним документом визначений перелік таких органів та   </a:t>
            </a:r>
            <a:r>
              <a:rPr lang="uk-UA" sz="2400" b="1" dirty="0"/>
              <a:t>податків, зборів, платежів, справляння яких вони</a:t>
            </a:r>
            <a:r>
              <a:rPr lang="ru-RU" sz="2400" b="1" dirty="0"/>
              <a:t> </a:t>
            </a:r>
            <a:r>
              <a:rPr lang="uk-UA" sz="2400" b="1" dirty="0">
                <a:cs typeface="Times New Roman" panose="02020603050405020304" pitchFamily="18" charset="0"/>
              </a:rPr>
              <a:t>контролюють</a:t>
            </a:r>
            <a:r>
              <a:rPr lang="uk-UA" sz="2400" b="1" dirty="0"/>
              <a:t>?</a:t>
            </a:r>
            <a:endParaRPr lang="uk-UA" sz="24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4589125" y="3295862"/>
            <a:ext cx="838634" cy="1690339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14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1779" y="772101"/>
            <a:ext cx="7083656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uk-UA" dirty="0">
                <a:solidFill>
                  <a:schemeClr val="tx1"/>
                </a:solidFill>
              </a:rPr>
              <a:t>І</a:t>
            </a:r>
            <a:r>
              <a:rPr lang="uk-UA" dirty="0" smtClean="0">
                <a:solidFill>
                  <a:schemeClr val="tx1"/>
                </a:solidFill>
              </a:rPr>
              <a:t>нформаційна взаємодія  - через ІАС </a:t>
            </a:r>
            <a:r>
              <a:rPr lang="ru-RU" b="1" dirty="0" smtClean="0">
                <a:solidFill>
                  <a:schemeClr val="tx1"/>
                </a:solidFill>
              </a:rPr>
              <a:t>«LOGICA</a:t>
            </a:r>
            <a:r>
              <a:rPr lang="ru-RU" b="1" dirty="0">
                <a:solidFill>
                  <a:schemeClr val="tx1"/>
                </a:solidFill>
              </a:rPr>
              <a:t>».</a:t>
            </a: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uk-UA" b="1" dirty="0" smtClean="0">
                <a:solidFill>
                  <a:schemeClr val="tx1"/>
                </a:solidFill>
              </a:rPr>
              <a:t>Суб’єкти: 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</a:rPr>
              <a:t>Мінфін, ДПС, Казначейство</a:t>
            </a:r>
            <a:r>
              <a:rPr lang="uk-UA" dirty="0" smtClean="0">
                <a:solidFill>
                  <a:schemeClr val="tx1"/>
                </a:solidFill>
              </a:rPr>
              <a:t> та </a:t>
            </a:r>
            <a:r>
              <a:rPr lang="uk-UA" b="1" dirty="0" smtClean="0">
                <a:solidFill>
                  <a:schemeClr val="tx1"/>
                </a:solidFill>
              </a:rPr>
              <a:t>ОМС</a:t>
            </a:r>
            <a:endParaRPr lang="ru-RU" dirty="0" smtClean="0">
              <a:solidFill>
                <a:schemeClr val="tx1"/>
              </a:solidFill>
            </a:endParaRPr>
          </a:p>
          <a:p>
            <a:pPr marL="285750" indent="-285750" fontAlgn="base">
              <a:buFont typeface="Wingdings" panose="05000000000000000000" pitchFamily="2" charset="2"/>
              <a:buChar char="§"/>
            </a:pPr>
            <a:r>
              <a:rPr lang="uk-UA" b="1" dirty="0" smtClean="0">
                <a:solidFill>
                  <a:schemeClr val="tx1"/>
                </a:solidFill>
              </a:rPr>
              <a:t>ДПС до 10 числа </a:t>
            </a:r>
            <a:r>
              <a:rPr lang="uk-UA" dirty="0" smtClean="0">
                <a:solidFill>
                  <a:schemeClr val="tx1"/>
                </a:solidFill>
              </a:rPr>
              <a:t>місяця, що настає за звітним, </a:t>
            </a:r>
            <a:r>
              <a:rPr lang="uk-UA" b="1" dirty="0" smtClean="0">
                <a:solidFill>
                  <a:schemeClr val="tx1"/>
                </a:solidFill>
              </a:rPr>
              <a:t>передає </a:t>
            </a:r>
            <a:r>
              <a:rPr lang="uk-UA" dirty="0" smtClean="0">
                <a:solidFill>
                  <a:schemeClr val="tx1"/>
                </a:solidFill>
              </a:rPr>
              <a:t> до ІАС </a:t>
            </a:r>
            <a:r>
              <a:rPr lang="ru-RU" dirty="0">
                <a:solidFill>
                  <a:schemeClr val="tx1"/>
                </a:solidFill>
              </a:rPr>
              <a:t>«LOGICA</a:t>
            </a:r>
            <a:r>
              <a:rPr lang="ru-RU" dirty="0" smtClean="0">
                <a:solidFill>
                  <a:schemeClr val="tx1"/>
                </a:solidFill>
              </a:rPr>
              <a:t>» інформацію </a:t>
            </a:r>
            <a:r>
              <a:rPr lang="ru-RU" b="1" dirty="0" smtClean="0">
                <a:solidFill>
                  <a:schemeClr val="tx1"/>
                </a:solidFill>
              </a:rPr>
              <a:t>в розрізі джерел  доходів та платників  </a:t>
            </a:r>
            <a:r>
              <a:rPr lang="ru-RU" dirty="0" smtClean="0">
                <a:solidFill>
                  <a:schemeClr val="tx1"/>
                </a:solidFill>
              </a:rPr>
              <a:t>про суми:</a:t>
            </a:r>
          </a:p>
          <a:p>
            <a:pPr marL="285750" indent="-285750" fontAlgn="base">
              <a:buFontTx/>
              <a:buChar char="-"/>
            </a:pPr>
            <a:r>
              <a:rPr lang="uk-UA" dirty="0" smtClean="0">
                <a:solidFill>
                  <a:schemeClr val="tx1"/>
                </a:solidFill>
              </a:rPr>
              <a:t>Нарахованих та сплачених податків, податкового богу, надміру сплачених податків до місцевого бюджету</a:t>
            </a:r>
          </a:p>
          <a:p>
            <a:pPr marL="285750" indent="-285750" fontAlgn="base">
              <a:buFontTx/>
              <a:buChar char="-"/>
            </a:pPr>
            <a:r>
              <a:rPr lang="uk-UA" dirty="0" smtClean="0">
                <a:solidFill>
                  <a:schemeClr val="tx1"/>
                </a:solidFill>
              </a:rPr>
              <a:t> списаного боргу;</a:t>
            </a:r>
          </a:p>
          <a:p>
            <a:pPr marL="285750" indent="-285750" fontAlgn="base">
              <a:buFontTx/>
              <a:buChar char="-"/>
            </a:pPr>
            <a:r>
              <a:rPr lang="uk-UA" dirty="0" smtClean="0">
                <a:solidFill>
                  <a:schemeClr val="tx1"/>
                </a:solidFill>
              </a:rPr>
              <a:t>Розстрочених і відстрочених платежів;</a:t>
            </a:r>
          </a:p>
          <a:p>
            <a:pPr marL="285750" indent="-285750" fontAlgn="base">
              <a:buFontTx/>
              <a:buChar char="-"/>
            </a:pPr>
            <a:r>
              <a:rPr lang="uk-UA" dirty="0" smtClean="0">
                <a:solidFill>
                  <a:schemeClr val="tx1"/>
                </a:solidFill>
              </a:rPr>
              <a:t>Наданих податкових пільг, втрати</a:t>
            </a:r>
          </a:p>
          <a:p>
            <a:pPr marL="342900" indent="-342900" fontAlgn="base">
              <a:buFont typeface="Wingdings" panose="05000000000000000000" pitchFamily="2" charset="2"/>
              <a:buChar char="§"/>
            </a:pPr>
            <a:r>
              <a:rPr lang="uk-UA" b="1" dirty="0" smtClean="0">
                <a:solidFill>
                  <a:schemeClr val="tx1"/>
                </a:solidFill>
              </a:rPr>
              <a:t>ОМС у 10 денний строк </a:t>
            </a:r>
            <a:r>
              <a:rPr lang="uk-UA" dirty="0" smtClean="0">
                <a:solidFill>
                  <a:schemeClr val="tx1"/>
                </a:solidFill>
              </a:rPr>
              <a:t>після прийняття рішення (але</a:t>
            </a:r>
            <a:r>
              <a:rPr lang="uk-UA" b="1" dirty="0" smtClean="0">
                <a:solidFill>
                  <a:schemeClr val="tx1"/>
                </a:solidFill>
              </a:rPr>
              <a:t> не пізніше 25 липня!) </a:t>
            </a:r>
            <a:r>
              <a:rPr lang="uk-UA" dirty="0" smtClean="0">
                <a:solidFill>
                  <a:schemeClr val="tx1"/>
                </a:solidFill>
              </a:rPr>
              <a:t>передає ставки земельного податку, єдиного податку платників І-ІІ групи, податку  на нерухоме майно, туристичного збору, за паркування і перелік всіх пільг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0528" y="-64264"/>
            <a:ext cx="79802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 </a:t>
            </a:r>
            <a:r>
              <a:rPr lang="uk-UA" sz="2400" dirty="0" smtClean="0">
                <a:solidFill>
                  <a:srgbClr val="057792"/>
                </a:solidFill>
                <a:latin typeface="+mj-lt"/>
              </a:rPr>
              <a:t>Новий порядок обміну інформацією </a:t>
            </a:r>
            <a:endParaRPr lang="ru-RU" sz="2400" dirty="0">
              <a:solidFill>
                <a:srgbClr val="057792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077" y="914539"/>
            <a:ext cx="2701636" cy="286232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обміну </a:t>
            </a:r>
          </a:p>
          <a:p>
            <a:r>
              <a:rPr lang="uk-UA" b="1" dirty="0" smtClean="0">
                <a:solidFill>
                  <a:srgbClr val="05779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Інформацією </a:t>
            </a:r>
            <a:r>
              <a:rPr lang="uk-UA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між органами, що контролюють справляння надходжень бюджету та ОМС </a:t>
            </a:r>
          </a:p>
          <a:p>
            <a:r>
              <a:rPr lang="uk-UA" sz="20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Постанова КМУ від 16.06.2021 № 627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09918" y="4930294"/>
            <a:ext cx="6947378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Мінфін є </a:t>
            </a:r>
            <a:r>
              <a:rPr lang="uk-UA" b="1" dirty="0" smtClean="0"/>
              <a:t>адміністратором</a:t>
            </a:r>
            <a:r>
              <a:rPr lang="ru-RU" dirty="0" smtClean="0"/>
              <a:t> </a:t>
            </a:r>
            <a:r>
              <a:rPr lang="ru-RU" dirty="0"/>
              <a:t>ІАС «</a:t>
            </a:r>
            <a:r>
              <a:rPr lang="en-US" dirty="0"/>
              <a:t>LOGICA» </a:t>
            </a:r>
            <a:r>
              <a:rPr lang="ru-RU" dirty="0"/>
              <a:t>та </a:t>
            </a:r>
            <a:r>
              <a:rPr lang="uk-UA" dirty="0" smtClean="0"/>
              <a:t>забезпечує</a:t>
            </a:r>
            <a:r>
              <a:rPr lang="uk-UA" b="1" dirty="0" smtClean="0"/>
              <a:t> захист </a:t>
            </a:r>
            <a:r>
              <a:rPr lang="uk-UA" dirty="0" smtClean="0"/>
              <a:t>інформації </a:t>
            </a:r>
            <a:r>
              <a:rPr lang="ru-RU" dirty="0" smtClean="0"/>
              <a:t>з використанням </a:t>
            </a:r>
            <a:r>
              <a:rPr lang="ru-RU" b="1" dirty="0" smtClean="0"/>
              <a:t>власних каналів </a:t>
            </a:r>
            <a:r>
              <a:rPr lang="uk-UA" b="1" dirty="0" smtClean="0"/>
              <a:t>зв'язку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2435803" y="2813155"/>
            <a:ext cx="1385045" cy="11131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11546533" y="4398129"/>
            <a:ext cx="664125" cy="1099936"/>
          </a:xfrm>
          <a:prstGeom prst="rightArrow">
            <a:avLst>
              <a:gd name="adj1" fmla="val 50000"/>
              <a:gd name="adj2" fmla="val 5563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3884" y="3739604"/>
            <a:ext cx="4455852" cy="25545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000" b="1" dirty="0" smtClean="0"/>
              <a:t>ефективне планування </a:t>
            </a:r>
            <a:r>
              <a:rPr lang="uk-UA" sz="2000" dirty="0" smtClean="0"/>
              <a:t>за джерелами надходжень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000" b="1" dirty="0" smtClean="0"/>
              <a:t>належне виконання </a:t>
            </a:r>
            <a:r>
              <a:rPr lang="uk-UA" sz="2000" dirty="0" smtClean="0"/>
              <a:t>затверджених показників за доходами;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000" b="1" dirty="0" smtClean="0"/>
              <a:t>організація дієвої системи контролю </a:t>
            </a:r>
            <a:r>
              <a:rPr lang="uk-UA" sz="2000" dirty="0" smtClean="0"/>
              <a:t>щодо надходжень до місцевих бюджетів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4253506" y="4813612"/>
            <a:ext cx="856412" cy="1337137"/>
          </a:xfrm>
          <a:prstGeom prst="rightArrow">
            <a:avLst>
              <a:gd name="adj1" fmla="val 50000"/>
              <a:gd name="adj2" fmla="val 5563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48003" y="1034882"/>
            <a:ext cx="21941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Передавання за  електронними повідомленнями з електронними підписами і електронною печаткою ДПС</a:t>
            </a:r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09919" y="5647818"/>
            <a:ext cx="6947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З 05 липня 2021 р- здійснюєтся безфайловий обмін між Мінфіном та учаниками </a:t>
            </a:r>
            <a:r>
              <a:rPr lang="ru-RU" dirty="0" smtClean="0"/>
              <a:t>ІАС </a:t>
            </a:r>
            <a:r>
              <a:rPr lang="ru-RU" dirty="0"/>
              <a:t>«</a:t>
            </a:r>
            <a:r>
              <a:rPr lang="en-US" dirty="0"/>
              <a:t>LOGICA</a:t>
            </a:r>
            <a:r>
              <a:rPr lang="en-US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54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1038" y="712541"/>
            <a:ext cx="8809890" cy="400110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" y="-64264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90951" y="2081968"/>
            <a:ext cx="3452895" cy="249299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800" b="1" dirty="0" smtClean="0"/>
          </a:p>
          <a:p>
            <a:pPr algn="ctr"/>
            <a:r>
              <a:rPr lang="ru-RU" sz="2800" dirty="0" smtClean="0"/>
              <a:t>суть </a:t>
            </a:r>
            <a:r>
              <a:rPr lang="uk-UA" sz="2800" dirty="0" smtClean="0"/>
              <a:t>балансового методу полягає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в </a:t>
            </a:r>
            <a:r>
              <a:rPr lang="ru-RU" sz="2800" b="1" dirty="0"/>
              <a:t>обов'язковому </a:t>
            </a:r>
            <a:r>
              <a:rPr lang="uk-UA" sz="2800" b="1" dirty="0" smtClean="0"/>
              <a:t>збалансуванні</a:t>
            </a:r>
            <a:r>
              <a:rPr lang="uk-UA" sz="2800" dirty="0" smtClean="0"/>
              <a:t> </a:t>
            </a:r>
          </a:p>
          <a:p>
            <a:pPr algn="ctr"/>
            <a:r>
              <a:rPr lang="uk-UA" sz="2800" dirty="0" smtClean="0"/>
              <a:t>доходів і </a:t>
            </a:r>
            <a:r>
              <a:rPr lang="ru-RU" sz="2800" dirty="0" smtClean="0"/>
              <a:t>видатків</a:t>
            </a:r>
            <a:r>
              <a:rPr lang="ru-RU" sz="36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4491038" y="912596"/>
            <a:ext cx="3567124" cy="5089076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dirty="0" smtClean="0"/>
          </a:p>
          <a:p>
            <a:pPr algn="ctr"/>
            <a:endParaRPr lang="uk-UA" sz="2800" dirty="0" smtClean="0"/>
          </a:p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Узагальнюю-чий</a:t>
            </a:r>
            <a:endParaRPr lang="uk-UA" sz="3200" b="1" dirty="0">
              <a:solidFill>
                <a:schemeClr val="tx1"/>
              </a:solidFill>
            </a:endParaRPr>
          </a:p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балансовий</a:t>
            </a:r>
            <a:endParaRPr lang="uk-UA" sz="3200" b="1" dirty="0">
              <a:solidFill>
                <a:schemeClr val="tx1"/>
              </a:solidFill>
            </a:endParaRPr>
          </a:p>
          <a:p>
            <a:pPr algn="ctr"/>
            <a:endParaRPr lang="uk-UA" sz="2800" dirty="0" smtClean="0"/>
          </a:p>
          <a:p>
            <a:pPr algn="ctr"/>
            <a:r>
              <a:rPr lang="uk-UA" sz="2800" dirty="0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96223" y="106939"/>
            <a:ext cx="10292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2400" dirty="0" err="1" smtClean="0">
                <a:solidFill>
                  <a:srgbClr val="057792"/>
                </a:solidFill>
                <a:latin typeface="Arial Black" panose="020B0A04020102020204" pitchFamily="34" charset="0"/>
              </a:rPr>
              <a:t>Методи</a:t>
            </a:r>
            <a:r>
              <a:rPr lang="ru-RU" sz="24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>
                <a:solidFill>
                  <a:srgbClr val="057792"/>
                </a:solidFill>
                <a:latin typeface="Arial Black" panose="020B0A04020102020204" pitchFamily="34" charset="0"/>
              </a:rPr>
              <a:t>бюджетного планування</a:t>
            </a:r>
            <a:endParaRPr lang="ru-RU" sz="2400" dirty="0">
              <a:solidFill>
                <a:srgbClr val="057792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64320"/>
            <a:ext cx="4815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3600" dirty="0" smtClean="0">
                <a:solidFill>
                  <a:srgbClr val="202124"/>
                </a:solidFill>
              </a:rPr>
              <a:t> нормативні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3600" dirty="0" smtClean="0">
                <a:solidFill>
                  <a:srgbClr val="202124"/>
                </a:solidFill>
              </a:rPr>
              <a:t> балансові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3600" dirty="0" smtClean="0">
                <a:solidFill>
                  <a:srgbClr val="202124"/>
                </a:solidFill>
              </a:rPr>
              <a:t> екстраполяційні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3600" dirty="0" smtClean="0">
                <a:solidFill>
                  <a:srgbClr val="202124"/>
                </a:solidFill>
              </a:rPr>
              <a:t> прямого    </a:t>
            </a:r>
          </a:p>
          <a:p>
            <a:r>
              <a:rPr lang="uk-UA" sz="3600" dirty="0" smtClean="0">
                <a:solidFill>
                  <a:srgbClr val="202124"/>
                </a:solidFill>
              </a:rPr>
              <a:t>    розрахунку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3600" dirty="0" smtClean="0">
                <a:solidFill>
                  <a:srgbClr val="202124"/>
                </a:solidFill>
              </a:rPr>
              <a:t> бюдже</a:t>
            </a:r>
            <a:r>
              <a:rPr lang="ru-RU" sz="3600" dirty="0" smtClean="0">
                <a:solidFill>
                  <a:srgbClr val="202124"/>
                </a:solidFill>
              </a:rPr>
              <a:t>тування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5115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3100" y="402001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5900" y="1597108"/>
            <a:ext cx="3082993" cy="236988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800" dirty="0" smtClean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Місцевий </a:t>
            </a:r>
            <a:r>
              <a:rPr lang="uk-UA" sz="2800" dirty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фінорган  сам визначає прийнятний для себе формат </a:t>
            </a:r>
            <a:endParaRPr lang="uk-UA" sz="2800" dirty="0" smtClean="0">
              <a:latin typeface="Calibri" panose="020F0502020204030204" pitchFamily="34" charset="0"/>
              <a:ea typeface="Calibri" panose="020F0502020204030204" pitchFamily="34" charset="0"/>
              <a:cs typeface="WarnockPro-Regular"/>
            </a:endParaRPr>
          </a:p>
          <a:p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5399"/>
            <a:ext cx="122847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Формат проведення прогнозних розрахунків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36740" y="915178"/>
            <a:ext cx="7244533" cy="916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як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правило застосовуються </a:t>
            </a:r>
            <a:r>
              <a:rPr lang="en-US" sz="2400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Excel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таблиці,  вміст яких визначається у зручному для фахівців форматі</a:t>
            </a: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 descr="C:\Users\OvcharenkoTV\Desktop\Картинки\images (3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03" y="3733252"/>
            <a:ext cx="2796443" cy="239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/>
          <p:cNvSpPr/>
          <p:nvPr/>
        </p:nvSpPr>
        <p:spPr>
          <a:xfrm>
            <a:off x="3064442" y="501947"/>
            <a:ext cx="1219198" cy="1743317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59189" y="2107772"/>
            <a:ext cx="8155257" cy="41626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uk-UA" sz="2400" i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Рекомендація</a:t>
            </a:r>
            <a:r>
              <a:rPr lang="uk-UA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Зручно, якщо Таблиці містять інформацію</a:t>
            </a:r>
            <a:r>
              <a:rPr lang="uk-UA" sz="2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 щодо:</a:t>
            </a:r>
            <a:endParaRPr lang="ru-RU" sz="22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 </a:t>
            </a:r>
            <a:r>
              <a:rPr lang="uk-UA" sz="23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темпів росту по роках, </a:t>
            </a:r>
            <a:endParaRPr lang="ru-RU" sz="23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3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 очікуваного надходження у поточному році, </a:t>
            </a:r>
            <a:endParaRPr lang="ru-RU" sz="23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3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 розраховані мінімальні, максимальні та відповідно визначені середні між ними показники, </a:t>
            </a:r>
            <a:endParaRPr lang="ru-RU" sz="23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3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WarnockPro-Regular"/>
              </a:rPr>
              <a:t>розрахований ДПС (або іншим органом, що відповідальний за справляння) прогнозний показник, з яким порівнювати свої  визначені середні показники перед остаточним формуванням прогнозу дохідної частини бюджету громади.</a:t>
            </a:r>
            <a:endParaRPr lang="ru-RU" sz="23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81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5919" y="1106143"/>
            <a:ext cx="8899647" cy="501675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000" dirty="0">
                <a:cs typeface="Arial" panose="020B0604020202020204" pitchFamily="34" charset="0"/>
              </a:rPr>
              <a:t>складається з використанням </a:t>
            </a:r>
            <a:r>
              <a:rPr lang="uk-UA" sz="2000" dirty="0" smtClean="0">
                <a:cs typeface="Arial" panose="020B0604020202020204" pitchFamily="34" charset="0"/>
              </a:rPr>
              <a:t>автоматизованої </a:t>
            </a:r>
            <a:r>
              <a:rPr lang="uk-UA" sz="2000" dirty="0">
                <a:cs typeface="Arial" panose="020B0604020202020204" pitchFamily="34" charset="0"/>
              </a:rPr>
              <a:t>інформаційно-аналітичної системи</a:t>
            </a:r>
            <a:endParaRPr lang="ru-RU" sz="20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000" dirty="0" smtClean="0"/>
              <a:t>з </a:t>
            </a:r>
            <a:r>
              <a:rPr lang="uk-UA" sz="2000" dirty="0"/>
              <a:t>урахуванням положень та показників, визначених </a:t>
            </a:r>
            <a:r>
              <a:rPr lang="uk-UA" sz="2000" dirty="0" smtClean="0"/>
              <a:t>Бюджетною </a:t>
            </a:r>
            <a:r>
              <a:rPr lang="uk-UA" sz="2000" dirty="0"/>
              <a:t>декларацією та </a:t>
            </a:r>
            <a:r>
              <a:rPr lang="uk-UA" sz="2000" dirty="0" smtClean="0"/>
              <a:t>попереднім прогнозом </a:t>
            </a:r>
            <a:r>
              <a:rPr lang="uk-UA" sz="2000" dirty="0"/>
              <a:t>місцевого бюджету, </a:t>
            </a:r>
            <a:r>
              <a:rPr lang="uk-UA" sz="2000" dirty="0" smtClean="0"/>
              <a:t>а </a:t>
            </a:r>
            <a:r>
              <a:rPr lang="uk-UA" sz="2000" dirty="0"/>
              <a:t>також відповідно до особливостей складання розрахунків до прогнозів місцевих бюджетів, доведених </a:t>
            </a:r>
            <a:r>
              <a:rPr lang="uk-UA" sz="2000" dirty="0" smtClean="0"/>
              <a:t>Мінфіном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/>
              <a:t>зазначаються дані :</a:t>
            </a:r>
            <a:endParaRPr lang="ru-RU" sz="2000" dirty="0"/>
          </a:p>
          <a:p>
            <a:r>
              <a:rPr lang="uk-UA" sz="2000" dirty="0" smtClean="0"/>
              <a:t>      - річного </a:t>
            </a:r>
            <a:r>
              <a:rPr lang="uk-UA" sz="2000" dirty="0"/>
              <a:t>звіту за попередній бюджетний </a:t>
            </a:r>
            <a:r>
              <a:rPr lang="uk-UA" sz="2000" dirty="0" smtClean="0"/>
              <a:t>період</a:t>
            </a:r>
          </a:p>
          <a:p>
            <a:r>
              <a:rPr lang="uk-UA" sz="2000" dirty="0"/>
              <a:t> </a:t>
            </a:r>
            <a:r>
              <a:rPr lang="uk-UA" sz="2000" dirty="0" smtClean="0"/>
              <a:t>     - затверджені </a:t>
            </a:r>
            <a:r>
              <a:rPr lang="uk-UA" sz="2000" dirty="0"/>
              <a:t>розписом місцевого бюджету на поточний бюджетний </a:t>
            </a:r>
            <a:r>
              <a:rPr lang="uk-UA" sz="2000" dirty="0" smtClean="0"/>
              <a:t> </a:t>
            </a:r>
          </a:p>
          <a:p>
            <a:r>
              <a:rPr lang="uk-UA" sz="2000" dirty="0"/>
              <a:t> </a:t>
            </a:r>
            <a:r>
              <a:rPr lang="uk-UA" sz="2000" dirty="0" smtClean="0"/>
              <a:t>      період </a:t>
            </a:r>
            <a:r>
              <a:rPr lang="uk-UA" sz="2000" dirty="0"/>
              <a:t>(з урахуванням усіх внесених змін станом </a:t>
            </a:r>
            <a:r>
              <a:rPr lang="uk-UA" sz="2000" b="1" dirty="0"/>
              <a:t>01 липня </a:t>
            </a:r>
            <a:r>
              <a:rPr lang="uk-UA" sz="2000" dirty="0" smtClean="0"/>
              <a:t>) - на     </a:t>
            </a:r>
          </a:p>
          <a:p>
            <a:r>
              <a:rPr lang="uk-UA" sz="2000" dirty="0"/>
              <a:t> </a:t>
            </a:r>
            <a:r>
              <a:rPr lang="uk-UA" sz="2000" dirty="0" smtClean="0"/>
              <a:t>      середньостроковий </a:t>
            </a:r>
            <a:r>
              <a:rPr lang="uk-UA" sz="2000" dirty="0"/>
              <a:t>період (план) – </a:t>
            </a:r>
            <a:r>
              <a:rPr lang="uk-UA" sz="2000" dirty="0" smtClean="0"/>
              <a:t> </a:t>
            </a:r>
            <a:r>
              <a:rPr lang="uk-UA" sz="2000" dirty="0"/>
              <a:t>за видами доходів </a:t>
            </a:r>
            <a:endParaRPr lang="uk-UA" sz="2000" dirty="0" smtClean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uk-UA" sz="2000" dirty="0"/>
              <a:t>показники </a:t>
            </a:r>
            <a:r>
              <a:rPr lang="uk-UA" sz="2000" dirty="0" smtClean="0"/>
              <a:t>наводяться </a:t>
            </a:r>
            <a:r>
              <a:rPr lang="uk-UA" sz="2000" dirty="0"/>
              <a:t>у гривнях, з округленням до цілого </a:t>
            </a:r>
            <a:r>
              <a:rPr lang="uk-UA" sz="2000" dirty="0" smtClean="0"/>
              <a:t>числа</a:t>
            </a:r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uk-UA" sz="2000" dirty="0"/>
              <a:t>код та </a:t>
            </a:r>
            <a:r>
              <a:rPr lang="uk-UA" sz="2000" dirty="0" smtClean="0"/>
              <a:t>найменування </a:t>
            </a:r>
            <a:r>
              <a:rPr lang="uk-UA" sz="2000" dirty="0"/>
              <a:t>показників </a:t>
            </a:r>
            <a:r>
              <a:rPr lang="uk-UA" sz="2000" dirty="0" smtClean="0"/>
              <a:t>доходів, фінансування та </a:t>
            </a:r>
            <a:r>
              <a:rPr lang="uk-UA" sz="2000" dirty="0"/>
              <a:t>місцевого боргу зазначаються відповідно до </a:t>
            </a:r>
            <a:r>
              <a:rPr lang="uk-UA" sz="2000" dirty="0" smtClean="0"/>
              <a:t> бюджетної класифікації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uk-UA" sz="2000" dirty="0"/>
              <a:t>н</a:t>
            </a:r>
            <a:r>
              <a:rPr lang="uk-UA" sz="2000" dirty="0" smtClean="0"/>
              <a:t>умерація </a:t>
            </a:r>
            <a:r>
              <a:rPr lang="uk-UA" sz="2000" dirty="0"/>
              <a:t>розділів та </a:t>
            </a:r>
            <a:r>
              <a:rPr lang="uk-UA" sz="2000" dirty="0" smtClean="0"/>
              <a:t>додатків </a:t>
            </a:r>
            <a:r>
              <a:rPr lang="uk-UA" sz="2000" dirty="0"/>
              <a:t>до прогнозу </a:t>
            </a:r>
            <a:r>
              <a:rPr lang="uk-UA" sz="2000" dirty="0" smtClean="0"/>
              <a:t>здійснюється </a:t>
            </a:r>
            <a:r>
              <a:rPr lang="uk-UA" sz="2000" dirty="0"/>
              <a:t>у числовій послідовності</a:t>
            </a:r>
            <a:endParaRPr lang="ru-RU" sz="20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152287" y="949196"/>
            <a:ext cx="868837" cy="5173705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47" y="1382885"/>
            <a:ext cx="20822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Прогноз </a:t>
            </a:r>
            <a:r>
              <a:rPr lang="uk-UA" sz="2000" dirty="0">
                <a:solidFill>
                  <a:srgbClr val="057792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дохідної частини </a:t>
            </a:r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бюджету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8647" y="0"/>
            <a:ext cx="72373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000" dirty="0">
                <a:solidFill>
                  <a:srgbClr val="057792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ІНСТРУКЦІЯ</a:t>
            </a:r>
            <a:endParaRPr lang="ru-RU" sz="2000" dirty="0">
              <a:solidFill>
                <a:srgbClr val="057792"/>
              </a:solidFill>
              <a:latin typeface="Arial Black" panose="020B0A040201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uk-UA" sz="2000" dirty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щодо складання прогнозу місцевого </a:t>
            </a:r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бюджету (</a:t>
            </a:r>
            <a:r>
              <a:rPr lang="uk-UA" sz="2000" i="1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проект</a:t>
            </a:r>
            <a:r>
              <a:rPr lang="uk-UA" sz="2000" dirty="0" smtClean="0">
                <a:solidFill>
                  <a:srgbClr val="057792"/>
                </a:solidFill>
                <a:latin typeface="Arial Black" panose="020B0A04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sz="2000" dirty="0">
              <a:solidFill>
                <a:srgbClr val="057792"/>
              </a:solidFill>
              <a:latin typeface="Arial Black" panose="020B0A040201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8548" y="2706324"/>
            <a:ext cx="2003739" cy="3631763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uk-UA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Інформація – 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розділі </a:t>
            </a:r>
            <a:r>
              <a:rPr lang="uk-UA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ІV 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uk-UA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Показники доходів бюджету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 </a:t>
            </a:r>
            <a:endParaRPr lang="uk-UA" sz="2000" b="1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uk-UA" sz="2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показники – 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uk-UA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одатку </a:t>
            </a:r>
            <a:r>
              <a:rPr lang="uk-UA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до прогнозу місцевого бюджету.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71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200" dirty="0"/>
              <a:t>Особливості середньострокового планування видатків</a:t>
            </a:r>
            <a:endParaRPr lang="en-US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 По </a:t>
            </a:r>
            <a:r>
              <a:rPr lang="uk-UA" dirty="0"/>
              <a:t>суті, виконання органами місцевого </a:t>
            </a:r>
            <a:r>
              <a:rPr lang="uk-UA" dirty="0" smtClean="0"/>
              <a:t>самоврядування своїх  повноважень </a:t>
            </a:r>
            <a:r>
              <a:rPr lang="uk-UA" dirty="0"/>
              <a:t>відбувається </a:t>
            </a:r>
            <a:r>
              <a:rPr lang="uk-UA" b="1" dirty="0"/>
              <a:t>шляхом здійснення видатків</a:t>
            </a:r>
            <a:r>
              <a:rPr lang="uk-UA" dirty="0" smtClean="0"/>
              <a:t>.</a:t>
            </a:r>
          </a:p>
          <a:p>
            <a:pPr marL="0" indent="0">
              <a:buNone/>
            </a:pPr>
            <a:endParaRPr lang="ru-RU" sz="800" dirty="0"/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 ОМС</a:t>
            </a:r>
            <a:r>
              <a:rPr lang="uk-UA" dirty="0"/>
              <a:t>,  реалізуючи на середньострокову перспективу бюджетну політику громади в частині видатків, повинні орієнтуватися </a:t>
            </a:r>
            <a:r>
              <a:rPr lang="uk-UA" dirty="0" smtClean="0"/>
              <a:t>на:</a:t>
            </a:r>
          </a:p>
          <a:p>
            <a:pPr marL="0" indent="0">
              <a:buNone/>
            </a:pPr>
            <a:endParaRPr lang="uk-UA" sz="800" dirty="0" smtClean="0"/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   </a:t>
            </a:r>
            <a:r>
              <a:rPr lang="uk-UA" dirty="0"/>
              <a:t>пріоритети програми соціально-економічного розвитку </a:t>
            </a:r>
            <a:r>
              <a:rPr lang="uk-UA" dirty="0" smtClean="0"/>
              <a:t>громади, визначені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dirty="0" smtClean="0"/>
              <a:t>       у  </a:t>
            </a:r>
            <a:r>
              <a:rPr lang="uk-UA" b="1" dirty="0" smtClean="0"/>
              <a:t>Стратегії </a:t>
            </a:r>
            <a:r>
              <a:rPr lang="uk-UA" b="1" dirty="0"/>
              <a:t>та інших </a:t>
            </a:r>
            <a:r>
              <a:rPr lang="uk-UA" b="1" dirty="0" smtClean="0"/>
              <a:t>програмних документах. </a:t>
            </a:r>
          </a:p>
          <a:p>
            <a:pPr marL="0" indent="0">
              <a:buNone/>
            </a:pPr>
            <a:endParaRPr lang="uk-UA" b="1" dirty="0"/>
          </a:p>
          <a:p>
            <a:pPr marL="0" indent="0">
              <a:buNone/>
            </a:pPr>
            <a:r>
              <a:rPr lang="uk-UA" dirty="0" smtClean="0"/>
              <a:t>                        Такий </a:t>
            </a:r>
            <a:r>
              <a:rPr lang="uk-UA" dirty="0"/>
              <a:t>підхід до планування видатків за принципами ПЦМ </a:t>
            </a:r>
            <a:r>
              <a:rPr lang="uk-UA" dirty="0" smtClean="0"/>
              <a:t>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бюджетування </a:t>
            </a:r>
            <a:r>
              <a:rPr lang="uk-UA" dirty="0"/>
              <a:t>забезпечить розподіл обмежених ресурсів </a:t>
            </a:r>
            <a:endParaRPr lang="uk-UA" dirty="0" smtClean="0"/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громади </a:t>
            </a:r>
            <a:r>
              <a:rPr lang="uk-UA" dirty="0"/>
              <a:t>за найбільш пріоритетними напрямками.</a:t>
            </a:r>
            <a:endParaRPr lang="ru-UA" sz="20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5" y="4092981"/>
            <a:ext cx="2124713" cy="156104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15640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200" dirty="0"/>
              <a:t>Особливості середньострокового планування видатків</a:t>
            </a:r>
            <a:endParaRPr lang="en-US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7644" y="1301836"/>
            <a:ext cx="10123715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Головним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розпорядникам 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та виконавцям бюджетних програм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надається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більше повноважень 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діяти на власний розсуд при прийнятті рішень щодо розподілу конкретних бюджетних ресурсів при одночасному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збільшенні відповідальності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 результати 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діяльності. </a:t>
            </a:r>
            <a:endParaRPr lang="uk-UA" sz="24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uk-UA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 algn="just">
              <a:buFont typeface="Wingdings" panose="05000000000000000000" pitchFamily="2" charset="2"/>
              <a:buChar char="v"/>
            </a:pP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Процес середньострокового планування видатків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прив’язаний до стадій 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бюджетного процесу. 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uk-UA" sz="24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 algn="just">
              <a:buFont typeface="Wingdings" panose="05000000000000000000" pitchFamily="2" charset="2"/>
              <a:buChar char="v"/>
            </a:pP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Процес має відбуватися </a:t>
            </a:r>
            <a:r>
              <a:rPr lang="uk-UA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згідно з бюджетним календарем</a:t>
            </a:r>
            <a:r>
              <a:rPr lang="uk-UA" sz="2400" dirty="0">
                <a:ea typeface="Calibri" panose="020F0502020204030204" pitchFamily="34" charset="0"/>
                <a:cs typeface="Times New Roman" panose="02020603050405020304" pitchFamily="18" charset="0"/>
              </a:rPr>
              <a:t>, і важливо, щоб  визначені бюджетні строки чітко виконувалися  всіма учасниками бюджетного процесу.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 algn="just"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46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Особливості середньострокового планування видатків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dirty="0" smtClean="0">
                <a:latin typeface="+mj-lt"/>
              </a:rPr>
              <a:t>Середньострокове планування видатків:</a:t>
            </a:r>
            <a:endParaRPr lang="uk-UA" dirty="0">
              <a:latin typeface="+mj-lt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uk-UA" dirty="0" smtClean="0"/>
              <a:t>  діє  межах: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 smtClean="0"/>
              <a:t> </a:t>
            </a:r>
            <a:r>
              <a:rPr lang="uk-UA" b="1" dirty="0"/>
              <a:t>фіскальної політики</a:t>
            </a:r>
            <a:r>
              <a:rPr lang="uk-UA" dirty="0"/>
              <a:t>  громади, розрахованої на середньострокову перспективу (3 роки);</a:t>
            </a:r>
            <a:endParaRPr lang="ru-RU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uk-UA" b="1" dirty="0" smtClean="0"/>
              <a:t>Стратегії</a:t>
            </a:r>
            <a:r>
              <a:rPr lang="uk-UA" dirty="0" smtClean="0"/>
              <a:t> розвитку громади;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 smtClean="0"/>
              <a:t>напрямів </a:t>
            </a:r>
            <a:r>
              <a:rPr lang="uk-UA" dirty="0"/>
              <a:t>діяльності головних </a:t>
            </a:r>
            <a:r>
              <a:rPr lang="uk-UA" b="1" dirty="0"/>
              <a:t>розпорядників</a:t>
            </a:r>
            <a:r>
              <a:rPr lang="uk-UA" dirty="0"/>
              <a:t> коштів, з урахуванням галузевих пріоритетів майбутніх видатків; </a:t>
            </a:r>
            <a:endParaRPr lang="ru-RU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uk-UA" dirty="0" smtClean="0"/>
              <a:t>  охоплює </a:t>
            </a:r>
            <a:r>
              <a:rPr lang="uk-UA" b="1" dirty="0" smtClean="0"/>
              <a:t>всі </a:t>
            </a:r>
            <a:r>
              <a:rPr lang="uk-UA" dirty="0"/>
              <a:t>доступні</a:t>
            </a:r>
            <a:r>
              <a:rPr lang="uk-UA" b="1" dirty="0"/>
              <a:t> ресурси</a:t>
            </a:r>
            <a:r>
              <a:rPr lang="uk-UA" dirty="0"/>
              <a:t> </a:t>
            </a:r>
            <a:r>
              <a:rPr lang="uk-UA" dirty="0" smtClean="0"/>
              <a:t>бюджету громади; 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 визначає </a:t>
            </a:r>
            <a:r>
              <a:rPr lang="uk-UA" b="1" dirty="0"/>
              <a:t>майбутні витрати </a:t>
            </a:r>
            <a:r>
              <a:rPr lang="uk-UA" dirty="0"/>
              <a:t>на надання послуг за кошти бюджету </a:t>
            </a:r>
            <a:r>
              <a:rPr lang="uk-UA" dirty="0" smtClean="0"/>
              <a:t>територіальної громади, </a:t>
            </a:r>
            <a:r>
              <a:rPr lang="uk-UA" dirty="0"/>
              <a:t>необхідні</a:t>
            </a:r>
            <a:r>
              <a:rPr lang="uk-UA" b="1" dirty="0"/>
              <a:t> </a:t>
            </a:r>
            <a:r>
              <a:rPr lang="uk-UA" dirty="0"/>
              <a:t>для</a:t>
            </a:r>
            <a:r>
              <a:rPr lang="uk-UA" b="1" dirty="0"/>
              <a:t> </a:t>
            </a:r>
            <a:r>
              <a:rPr lang="uk-UA" dirty="0"/>
              <a:t>втілення існуючої та нової стратегії, з тим, щоб визначені громадою сфери </a:t>
            </a:r>
            <a:r>
              <a:rPr lang="uk-UA" dirty="0" smtClean="0"/>
              <a:t>пріоритетності </a:t>
            </a:r>
            <a:r>
              <a:rPr lang="uk-UA" dirty="0"/>
              <a:t>у середньостроковому періоді</a:t>
            </a:r>
            <a:r>
              <a:rPr lang="uk-UA" b="1" dirty="0"/>
              <a:t> </a:t>
            </a:r>
            <a:r>
              <a:rPr lang="uk-UA" dirty="0"/>
              <a:t>отримували адекватне </a:t>
            </a:r>
            <a:r>
              <a:rPr lang="uk-UA" dirty="0" smtClean="0"/>
              <a:t>фінансування.</a:t>
            </a:r>
            <a:endParaRPr lang="ru-UA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9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980" y="80602"/>
            <a:ext cx="7139323" cy="61307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uk-UA" sz="2800" dirty="0" smtClean="0">
                <a:solidFill>
                  <a:srgbClr val="002060"/>
                </a:solidFill>
                <a:latin typeface="+mn-lt"/>
              </a:rPr>
            </a:br>
            <a:r>
              <a:rPr lang="uk-UA" sz="2800" dirty="0">
                <a:solidFill>
                  <a:srgbClr val="002060"/>
                </a:solidFill>
                <a:latin typeface="+mn-lt"/>
              </a:rPr>
              <a:t/>
            </a:r>
            <a:br>
              <a:rPr lang="uk-UA" sz="2800" dirty="0">
                <a:solidFill>
                  <a:srgbClr val="002060"/>
                </a:solidFill>
                <a:latin typeface="+mn-lt"/>
              </a:rPr>
            </a:br>
            <a:r>
              <a:rPr lang="az-Cyrl-AZ" sz="2200" dirty="0" smtClean="0">
                <a:latin typeface="Arial Black" panose="020B0A04020102020204" pitchFamily="34" charset="0"/>
              </a:rPr>
              <a:t>Вимоги до прогнозу видаткової</a:t>
            </a:r>
            <a:r>
              <a:rPr lang="uk-UA" sz="2200" dirty="0" smtClean="0">
                <a:latin typeface="Arial Black" panose="020B0A04020102020204" pitchFamily="34" charset="0"/>
              </a:rPr>
              <a:t>  частини</a:t>
            </a:r>
            <a:r>
              <a:rPr lang="az-Cyrl-AZ" sz="2200" dirty="0" smtClean="0">
                <a:latin typeface="Arial Black" panose="020B0A04020102020204" pitchFamily="34" charset="0"/>
              </a:rPr>
              <a:t> бюджету громади</a:t>
            </a:r>
            <a:r>
              <a:rPr lang="ru-RU" sz="2200" dirty="0" smtClean="0">
                <a:latin typeface="Arial Black" panose="020B0A04020102020204" pitchFamily="34" charset="0"/>
              </a:rPr>
              <a:t/>
            </a:r>
            <a:br>
              <a:rPr lang="ru-RU" sz="2200" dirty="0" smtClean="0">
                <a:latin typeface="Arial Black" panose="020B0A04020102020204" pitchFamily="34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en-US" sz="2400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4807" y="1204982"/>
            <a:ext cx="7198036" cy="5264306"/>
          </a:xfrm>
          <a:ln w="28575">
            <a:solidFill>
              <a:schemeClr val="bg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b="1" dirty="0" smtClean="0"/>
              <a:t>складається</a:t>
            </a:r>
          </a:p>
          <a:p>
            <a:pPr marL="0" indent="0" algn="ctr">
              <a:buNone/>
            </a:pPr>
            <a:r>
              <a:rPr lang="uk-UA" dirty="0"/>
              <a:t> </a:t>
            </a:r>
            <a:r>
              <a:rPr lang="uk-UA" dirty="0">
                <a:latin typeface="Arial Black" panose="020B0A04020102020204" pitchFamily="34" charset="0"/>
              </a:rPr>
              <a:t>м</a:t>
            </a:r>
            <a:r>
              <a:rPr lang="uk-UA" dirty="0" smtClean="0">
                <a:latin typeface="Arial Black" panose="020B0A04020102020204" pitchFamily="34" charset="0"/>
              </a:rPr>
              <a:t>ісцевим фінансовим органом </a:t>
            </a:r>
            <a:r>
              <a:rPr lang="uk-UA" dirty="0" smtClean="0"/>
              <a:t>спільно з</a:t>
            </a:r>
          </a:p>
          <a:p>
            <a:pPr marL="0" indent="0" algn="ctr">
              <a:buNone/>
            </a:pPr>
            <a:r>
              <a:rPr lang="uk-UA" dirty="0" smtClean="0">
                <a:latin typeface="Arial Black" panose="020B0A04020102020204" pitchFamily="34" charset="0"/>
              </a:rPr>
              <a:t> іншими </a:t>
            </a:r>
            <a:r>
              <a:rPr lang="uk-UA" dirty="0">
                <a:latin typeface="Arial Black" panose="020B0A04020102020204" pitchFamily="34" charset="0"/>
              </a:rPr>
              <a:t>головними розпорядниками бюджетних коштів </a:t>
            </a:r>
            <a:endParaRPr lang="uk-UA" dirty="0" smtClean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uk-UA" sz="2200" dirty="0" smtClean="0"/>
              <a:t>відповідно </a:t>
            </a:r>
            <a:r>
              <a:rPr lang="uk-UA" sz="2200" dirty="0"/>
              <a:t>до цілей та пріоритетів, визначених у прогнозних та програмних документах економічного і соціального розвитку України і відповідної території, та з урахуванням Бюджетної декларації </a:t>
            </a:r>
            <a:endParaRPr lang="ru-UA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2658" y="1866900"/>
            <a:ext cx="18933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7F9ED7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uk-UA" sz="2400" b="1" dirty="0">
                <a:solidFill>
                  <a:srgbClr val="7F9ED7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 75¹ БКУ</a:t>
            </a:r>
            <a:endParaRPr lang="uk-UA" sz="2400" b="1" dirty="0">
              <a:solidFill>
                <a:srgbClr val="7F9ED7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773066" y="1094094"/>
            <a:ext cx="1071741" cy="3667234"/>
          </a:xfrm>
          <a:prstGeom prst="rightArrow">
            <a:avLst>
              <a:gd name="adj1" fmla="val 50000"/>
              <a:gd name="adj2" fmla="val 32277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4720" y="2328565"/>
            <a:ext cx="277976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Прогноз видатків </a:t>
            </a:r>
          </a:p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  <a:r>
              <a:rPr lang="uk-UA" sz="2000" b="1" dirty="0">
                <a:solidFill>
                  <a:srgbClr val="057792"/>
                </a:solidFill>
                <a:latin typeface="Arial Black" panose="020B0A04020102020204" pitchFamily="34" charset="0"/>
              </a:rPr>
              <a:t>місцевого </a:t>
            </a:r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бюджету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96347" y="926343"/>
            <a:ext cx="353399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Щороку 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2249" y="3407111"/>
            <a:ext cx="457117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/>
            <a:r>
              <a:rPr lang="uk-UA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Документ </a:t>
            </a:r>
            <a:r>
              <a:rPr lang="uk-UA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середньострокового бюджетного планування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, </a:t>
            </a:r>
            <a:r>
              <a:rPr lang="uk-UA" sz="2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що </a:t>
            </a:r>
            <a:r>
              <a:rPr lang="uk-UA" sz="22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визначає показники місцевого бюджету на середньостроковий період і 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є </a:t>
            </a:r>
            <a:r>
              <a:rPr lang="uk-UA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основою для складання проекту</a:t>
            </a: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видатків бюджету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3422" y="4823407"/>
            <a:ext cx="697979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/>
              <a:t>Організаційно-методологічні засади </a:t>
            </a:r>
            <a:r>
              <a:rPr lang="uk-UA" sz="2200" b="1" dirty="0" smtClean="0"/>
              <a:t>складання, </a:t>
            </a:r>
          </a:p>
          <a:p>
            <a:r>
              <a:rPr lang="uk-UA" sz="2200" b="1" dirty="0"/>
              <a:t> </a:t>
            </a:r>
            <a:r>
              <a:rPr lang="uk-UA" sz="2200" b="1" dirty="0" smtClean="0"/>
              <a:t>включаючи </a:t>
            </a:r>
          </a:p>
          <a:p>
            <a:r>
              <a:rPr lang="uk-UA" sz="2200" b="1" dirty="0" smtClean="0"/>
              <a:t>Типову форму, визначаються Мінфіном 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28912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Розробка трирічного прогнозу видатків місцевого </a:t>
            </a:r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бюджету 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823" y="1060383"/>
            <a:ext cx="11276937" cy="79454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uk-UA" dirty="0" smtClean="0">
                <a:solidFill>
                  <a:srgbClr val="05779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UA" sz="2000" dirty="0">
              <a:solidFill>
                <a:srgbClr val="05779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4401" y="533400"/>
            <a:ext cx="11372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 </a:t>
            </a:r>
            <a:endParaRPr lang="ru-RU" sz="2000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994921881"/>
              </p:ext>
            </p:extLst>
          </p:nvPr>
        </p:nvGraphicFramePr>
        <p:xfrm>
          <a:off x="378823" y="1690688"/>
          <a:ext cx="11133065" cy="4414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0886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/>
            <a:r>
              <a:rPr lang="uk-UA" sz="24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Стадії бюджетного процесу</a:t>
            </a:r>
            <a:r>
              <a:rPr lang="uk-UA" sz="24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  <a:br>
              <a:rPr lang="uk-UA" sz="2400" dirty="0" smtClean="0">
                <a:solidFill>
                  <a:srgbClr val="057792"/>
                </a:solidFill>
                <a:latin typeface="Arial Black" panose="020B0A04020102020204" pitchFamily="34" charset="0"/>
              </a:rPr>
            </a:br>
            <a:r>
              <a:rPr lang="uk-UA" sz="24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(ст. 19 БКУ)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endParaRPr lang="uk-UA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33287" y="1869777"/>
            <a:ext cx="983634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uk-UA" sz="2400" dirty="0"/>
              <a:t>складання та розгляд Бюджетної декларації (</a:t>
            </a:r>
            <a:r>
              <a:rPr lang="uk-UA" sz="2400" b="1" dirty="0"/>
              <a:t>прогнозу місцевого бюджету</a:t>
            </a:r>
            <a:r>
              <a:rPr lang="uk-UA" sz="2400" dirty="0"/>
              <a:t>) і прийняття рішення щодо них</a:t>
            </a:r>
            <a:r>
              <a:rPr lang="uk-UA" sz="2400" dirty="0" smtClean="0"/>
              <a:t>;</a:t>
            </a:r>
          </a:p>
          <a:p>
            <a:pPr algn="just"/>
            <a:endParaRPr lang="ru-RU" sz="1000" dirty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uk-UA" sz="2400" dirty="0"/>
              <a:t>складання проектів бюджетів</a:t>
            </a:r>
            <a:r>
              <a:rPr lang="uk-UA" sz="2400" dirty="0" smtClean="0"/>
              <a:t>;</a:t>
            </a:r>
          </a:p>
          <a:p>
            <a:pPr algn="just"/>
            <a:endParaRPr lang="ru-RU" sz="1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400" dirty="0"/>
              <a:t>розгляд проекту та прийняття закону про Державний бюджет України (</a:t>
            </a:r>
            <a:r>
              <a:rPr lang="uk-UA" sz="2400" b="1" dirty="0"/>
              <a:t>рішення про місцевий бюджет</a:t>
            </a:r>
            <a:r>
              <a:rPr lang="uk-UA" sz="2400" dirty="0" smtClean="0"/>
              <a:t>);</a:t>
            </a:r>
          </a:p>
          <a:p>
            <a:endParaRPr lang="ru-RU" sz="1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400" dirty="0"/>
              <a:t>виконання бюджету, включаючи внесення змін до закону про Державний бюджет України (</a:t>
            </a:r>
            <a:r>
              <a:rPr lang="uk-UA" sz="2400" b="1" dirty="0"/>
              <a:t>рішення про місцевий бюджет</a:t>
            </a:r>
            <a:r>
              <a:rPr lang="uk-UA" sz="2400" dirty="0" smtClean="0"/>
              <a:t>);</a:t>
            </a:r>
          </a:p>
          <a:p>
            <a:endParaRPr lang="ru-RU" sz="1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400" dirty="0"/>
              <a:t>підготовка та розгляд звіту про виконання бюджету і прийняття рішення щодо нього.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9103" y="987634"/>
            <a:ext cx="1834184" cy="132343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Додалася нова стадія бюджетного процесу</a:t>
            </a:r>
            <a:endParaRPr lang="uk-UA" sz="2000" b="1" dirty="0">
              <a:latin typeface="Calibri Light" panose="020F0302020204030204" pitchFamily="34" charset="0"/>
              <a:ea typeface="Calibri" panose="020F05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Рисунок 6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649" y="1225823"/>
            <a:ext cx="909901" cy="64395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3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595" y="1060950"/>
            <a:ext cx="7478001" cy="5576152"/>
          </a:xfrm>
          <a:ln w="28575">
            <a:solidFill>
              <a:schemeClr val="bg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uk-UA" b="1" dirty="0">
                <a:solidFill>
                  <a:srgbClr val="057792"/>
                </a:solidFill>
              </a:rPr>
              <a:t>має містити: </a:t>
            </a:r>
            <a:endParaRPr lang="ru-RU" b="1" dirty="0">
              <a:solidFill>
                <a:srgbClr val="057792"/>
              </a:solidFill>
            </a:endParaRPr>
          </a:p>
          <a:p>
            <a:r>
              <a:rPr lang="uk-UA" sz="2600" dirty="0" smtClean="0"/>
              <a:t> </a:t>
            </a:r>
            <a:r>
              <a:rPr lang="uk-UA" b="1" dirty="0"/>
              <a:t>граничні показники видатків </a:t>
            </a:r>
            <a:r>
              <a:rPr lang="uk-UA" dirty="0"/>
              <a:t>місцевого бюджету та надання кредитів з місцевого бюджету головним розпорядникам бюджетних коштів (</a:t>
            </a:r>
            <a:r>
              <a:rPr lang="uk-UA" b="1" dirty="0"/>
              <a:t>з розподілом на загальний та спеціальний фонди</a:t>
            </a:r>
            <a:r>
              <a:rPr lang="uk-UA" dirty="0"/>
              <a:t>);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b="1" dirty="0"/>
              <a:t>обсяги капітальних вкладень у розрізі інвестиційних проектів</a:t>
            </a:r>
            <a:r>
              <a:rPr lang="uk-UA" dirty="0"/>
              <a:t>, визначені в межах загальних граничних показників видатків місцевого бюджету та надання кредитів з місцевого бюджету;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/>
              <a:t>інші показники і положення, необхідні для складання проекту рішення про місцевий </a:t>
            </a:r>
            <a:r>
              <a:rPr lang="uk-UA" dirty="0" smtClean="0"/>
              <a:t>бюджет</a:t>
            </a:r>
            <a:endParaRPr lang="ru-UA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9084" y="1631853"/>
            <a:ext cx="18933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7F9ED7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uk-UA" sz="2400" b="1" dirty="0">
                <a:solidFill>
                  <a:srgbClr val="7F9ED7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 75¹ БКУ</a:t>
            </a:r>
            <a:endParaRPr lang="uk-UA" sz="2400" b="1" dirty="0">
              <a:solidFill>
                <a:srgbClr val="7F9ED7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890135" y="1060950"/>
            <a:ext cx="1071741" cy="2578165"/>
          </a:xfrm>
          <a:prstGeom prst="rightArrow">
            <a:avLst>
              <a:gd name="adj1" fmla="val 47465"/>
              <a:gd name="adj2" fmla="val 32277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3194" y="2027819"/>
            <a:ext cx="17451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Прогноз видатків </a:t>
            </a:r>
          </a:p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 </a:t>
            </a:r>
            <a:r>
              <a:rPr lang="uk-UA" sz="2000" b="1" dirty="0">
                <a:solidFill>
                  <a:srgbClr val="057792"/>
                </a:solidFill>
                <a:latin typeface="Arial Black" panose="020B0A04020102020204" pitchFamily="34" charset="0"/>
              </a:rPr>
              <a:t>місцевого </a:t>
            </a:r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бюджету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8635" y="3289240"/>
            <a:ext cx="3815355" cy="29238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Показники визначаються </a:t>
            </a:r>
            <a:r>
              <a:rPr lang="uk-UA" sz="22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урахуванням положень та показників, визначених </a:t>
            </a:r>
            <a:r>
              <a:rPr lang="uk-UA" sz="2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Бюджетною декларацією та прогнозом </a:t>
            </a:r>
            <a:r>
              <a:rPr lang="uk-UA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місцевого бюджету</a:t>
            </a:r>
            <a:r>
              <a:rPr lang="uk-UA" sz="2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схваленим у попередньому бюджетному періоді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z-Cyrl-AZ" sz="2200" dirty="0"/>
              <a:t>Вимоги до прогнозу видаткової</a:t>
            </a:r>
            <a:r>
              <a:rPr lang="uk-UA" sz="2200" dirty="0"/>
              <a:t>  частини</a:t>
            </a:r>
            <a:r>
              <a:rPr lang="az-Cyrl-AZ" sz="2200" dirty="0"/>
              <a:t> бюджету </a:t>
            </a:r>
            <a:r>
              <a:rPr lang="az-Cyrl-AZ" sz="2200" dirty="0" smtClean="0"/>
              <a:t>громади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46314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4539" y="1238781"/>
            <a:ext cx="9020729" cy="48628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uk-UA" sz="2500" dirty="0" smtClean="0"/>
              <a:t> </a:t>
            </a:r>
            <a:r>
              <a:rPr lang="uk-UA" sz="2200" dirty="0" smtClean="0">
                <a:solidFill>
                  <a:schemeClr val="tx1"/>
                </a:solidFill>
              </a:rPr>
              <a:t>забезпечувати </a:t>
            </a:r>
            <a:r>
              <a:rPr lang="uk-UA" sz="2200" dirty="0">
                <a:solidFill>
                  <a:schemeClr val="tx1"/>
                </a:solidFill>
              </a:rPr>
              <a:t>належний </a:t>
            </a:r>
            <a:r>
              <a:rPr lang="uk-UA" sz="2200" b="1" dirty="0" smtClean="0">
                <a:solidFill>
                  <a:schemeClr val="tx1"/>
                </a:solidFill>
              </a:rPr>
              <a:t>ступінь деталізації видатків</a:t>
            </a:r>
            <a:r>
              <a:rPr lang="uk-UA" sz="2200" dirty="0" smtClean="0">
                <a:solidFill>
                  <a:schemeClr val="tx1"/>
                </a:solidFill>
              </a:rPr>
              <a:t>, </a:t>
            </a:r>
            <a:r>
              <a:rPr lang="uk-UA" sz="2200" dirty="0">
                <a:solidFill>
                  <a:schemeClr val="tx1"/>
                </a:solidFill>
              </a:rPr>
              <a:t>необхідний для </a:t>
            </a:r>
            <a:r>
              <a:rPr lang="uk-UA" sz="2200" b="1" dirty="0">
                <a:solidFill>
                  <a:schemeClr val="tx1"/>
                </a:solidFill>
              </a:rPr>
              <a:t>включення пріоритетів бюджетної політики в середньостроковий план </a:t>
            </a:r>
            <a:r>
              <a:rPr lang="uk-UA" sz="2200" dirty="0">
                <a:solidFill>
                  <a:schemeClr val="tx1"/>
                </a:solidFill>
              </a:rPr>
              <a:t>і забезпечення можливості визначення </a:t>
            </a:r>
            <a:r>
              <a:rPr lang="uk-UA" sz="2200" b="1" dirty="0">
                <a:solidFill>
                  <a:schemeClr val="tx1"/>
                </a:solidFill>
              </a:rPr>
              <a:t>скорочення (коригування</a:t>
            </a:r>
            <a:r>
              <a:rPr lang="uk-UA" sz="2200" dirty="0">
                <a:solidFill>
                  <a:schemeClr val="tx1"/>
                </a:solidFill>
              </a:rPr>
              <a:t>) певних категорій видатків з метою досягнення цілей фіскальної політики протягом середньострокового  періоду</a:t>
            </a:r>
            <a:r>
              <a:rPr lang="uk-UA" sz="2200" dirty="0" smtClean="0">
                <a:solidFill>
                  <a:schemeClr val="tx1"/>
                </a:solidFill>
              </a:rPr>
              <a:t>.</a:t>
            </a:r>
          </a:p>
          <a:p>
            <a:pPr lvl="0"/>
            <a:endParaRPr lang="ru-RU" sz="2200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uk-UA" sz="2200" dirty="0" smtClean="0">
                <a:solidFill>
                  <a:schemeClr val="tx1"/>
                </a:solidFill>
              </a:rPr>
              <a:t>бути </a:t>
            </a:r>
            <a:r>
              <a:rPr lang="uk-UA" sz="2200" b="1" dirty="0" smtClean="0">
                <a:solidFill>
                  <a:schemeClr val="tx1"/>
                </a:solidFill>
              </a:rPr>
              <a:t>деталізованим </a:t>
            </a:r>
            <a:r>
              <a:rPr lang="uk-UA" sz="2200" dirty="0" smtClean="0">
                <a:solidFill>
                  <a:schemeClr val="tx1"/>
                </a:solidFill>
              </a:rPr>
              <a:t>по </a:t>
            </a:r>
            <a:r>
              <a:rPr lang="uk-UA" sz="2200" dirty="0">
                <a:solidFill>
                  <a:schemeClr val="tx1"/>
                </a:solidFill>
              </a:rPr>
              <a:t>роках :    </a:t>
            </a:r>
            <a:r>
              <a:rPr lang="uk-UA" sz="2200" dirty="0" smtClean="0">
                <a:solidFill>
                  <a:schemeClr val="tx1"/>
                </a:solidFill>
              </a:rPr>
              <a:t> </a:t>
            </a:r>
            <a:endParaRPr lang="ru-RU" sz="2200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за основними напрямками </a:t>
            </a:r>
            <a:r>
              <a:rPr lang="uk-UA" sz="2200" dirty="0">
                <a:solidFill>
                  <a:schemeClr val="tx1"/>
                </a:solidFill>
                <a:latin typeface="Arial Black" panose="020B0A04020102020204" pitchFamily="34" charset="0"/>
              </a:rPr>
              <a:t>видатків – </a:t>
            </a:r>
            <a:r>
              <a:rPr lang="uk-UA" sz="2200" dirty="0">
                <a:solidFill>
                  <a:schemeClr val="tx1"/>
                </a:solidFill>
              </a:rPr>
              <a:t>державне управління, охорона здоров'я, освіта, соціальні видатки, культура, благоустрій тощо</a:t>
            </a:r>
            <a:r>
              <a:rPr lang="uk-UA" sz="2200" i="1" dirty="0">
                <a:solidFill>
                  <a:schemeClr val="tx1"/>
                </a:solidFill>
              </a:rPr>
              <a:t>;</a:t>
            </a:r>
            <a:endParaRPr lang="ru-RU" sz="2200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 ГРК;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 бюджетними програмами;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за економічною класифікацією вида</a:t>
            </a:r>
            <a:r>
              <a:rPr lang="uk-UA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тків</a:t>
            </a:r>
            <a:r>
              <a:rPr lang="uk-U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то</a:t>
            </a:r>
            <a:r>
              <a:rPr lang="uk-UA" sz="2500" dirty="0"/>
              <a:t>що</a:t>
            </a:r>
            <a:r>
              <a:rPr lang="uk-UA" sz="2500" dirty="0" smtClean="0"/>
              <a:t>.</a:t>
            </a:r>
            <a:endParaRPr lang="ru-RU" sz="25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332949"/>
            <a:ext cx="122847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Деталізація прогнозу видатків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55503" y="763836"/>
            <a:ext cx="2191754" cy="1777947"/>
          </a:xfrm>
          <a:prstGeom prst="ellipse">
            <a:avLst/>
          </a:prstGeom>
          <a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00" r="-2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оугольник 3"/>
          <p:cNvSpPr/>
          <p:nvPr/>
        </p:nvSpPr>
        <p:spPr>
          <a:xfrm>
            <a:off x="573042" y="3231470"/>
            <a:ext cx="1971039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endParaRPr lang="uk-UA" sz="2800" b="1" dirty="0" smtClean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uk-UA" sz="2800" b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ПРОГНОЗ</a:t>
            </a:r>
          </a:p>
          <a:p>
            <a:pPr lvl="0">
              <a:spcAft>
                <a:spcPts val="0"/>
              </a:spcAft>
            </a:pPr>
            <a:r>
              <a:rPr lang="uk-UA" sz="2800" b="1" dirty="0">
                <a:solidFill>
                  <a:schemeClr val="tx1"/>
                </a:solidFill>
                <a:ea typeface="Times New Roman" panose="02020603050405020304" pitchFamily="18" charset="0"/>
              </a:rPr>
              <a:t>в</a:t>
            </a:r>
            <a:r>
              <a:rPr lang="uk-UA" sz="2800" b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идатків</a:t>
            </a:r>
          </a:p>
          <a:p>
            <a:pPr lvl="0">
              <a:spcAft>
                <a:spcPts val="0"/>
              </a:spcAft>
            </a:pPr>
            <a:r>
              <a:rPr lang="uk-UA" sz="2800" dirty="0">
                <a:solidFill>
                  <a:schemeClr val="tx1"/>
                </a:solidFill>
              </a:rPr>
              <a:t>м</a:t>
            </a:r>
            <a:r>
              <a:rPr lang="uk-UA" sz="2800" dirty="0" smtClean="0">
                <a:solidFill>
                  <a:schemeClr val="tx1"/>
                </a:solidFill>
              </a:rPr>
              <a:t>ає:</a:t>
            </a:r>
            <a:endParaRPr lang="uk-UA" sz="2800" b="1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865694" y="1898887"/>
            <a:ext cx="881600" cy="2124473"/>
          </a:xfrm>
          <a:prstGeom prst="rightArrow">
            <a:avLst>
              <a:gd name="adj1" fmla="val 50000"/>
              <a:gd name="adj2" fmla="val 32277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8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3109" y="760355"/>
            <a:ext cx="9079734" cy="5745656"/>
          </a:xfrm>
          <a:ln w="28575">
            <a:solidFill>
              <a:schemeClr val="bg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/>
              <a:t> </a:t>
            </a:r>
            <a:r>
              <a:rPr lang="ru-RU" sz="2200" dirty="0" smtClean="0"/>
              <a:t>   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видатки у звітному та поточному бюджетних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   періодах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uk-UA" sz="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 smtClean="0"/>
              <a:t>темпи </a:t>
            </a:r>
            <a:r>
              <a:rPr lang="ru-RU" sz="2200" dirty="0"/>
              <a:t>росту макропоказників (наприклад, і</a:t>
            </a:r>
            <a:r>
              <a:rPr lang="ru-RU" sz="2200" dirty="0" smtClean="0"/>
              <a:t>ндекси споживчіх </a:t>
            </a:r>
            <a:r>
              <a:rPr lang="ru-RU" sz="2200" dirty="0"/>
              <a:t>цін, </a:t>
            </a:r>
            <a:r>
              <a:rPr lang="uk-UA" sz="2200" dirty="0" smtClean="0"/>
              <a:t>індексу цін виробників) та соціальних стандартів (наприклад, мінімальної заробітної плати, прожиткового мінімуму) у середньостроковому періоді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200" dirty="0" smtClean="0"/>
              <a:t> зміни до бюджетного та галузевого законодавства (наприклад, реформи в галузях)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200" dirty="0" smtClean="0"/>
              <a:t>затвердження нових місцевих програм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200" dirty="0" smtClean="0"/>
              <a:t>видатки, що мають періодичний характер (наприклад, видатки на підготовку та проведення місцевих виборів, капітальні інвестиції)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200" dirty="0" smtClean="0"/>
              <a:t>платежі, пов'язані з виконанням гарантійних зобов'язань </a:t>
            </a:r>
            <a:r>
              <a:rPr lang="uk-UA" sz="2200" b="1" dirty="0" smtClean="0"/>
              <a:t>відображаються як надання кредитів з бюджету - </a:t>
            </a:r>
            <a:r>
              <a:rPr lang="uk-UA" sz="2200" dirty="0" smtClean="0"/>
              <a:t>в обсягах платежів, термін сплати яких настав та в обсягах 50% платежів - термін сплати яких настає у відповідному </a:t>
            </a:r>
            <a:r>
              <a:rPr lang="ru-RU" sz="2200" dirty="0" smtClean="0"/>
              <a:t>бюджетному періоді</a:t>
            </a:r>
            <a:endParaRPr lang="ru-UA" sz="2200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566565" y="553885"/>
            <a:ext cx="1464881" cy="1092436"/>
          </a:xfrm>
          <a:prstGeom prst="rightArrow">
            <a:avLst>
              <a:gd name="adj1" fmla="val 50000"/>
              <a:gd name="adj2" fmla="val 32277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2399" y="1167319"/>
            <a:ext cx="2233617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Що є базою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399" y="2480350"/>
            <a:ext cx="2263728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</a:rPr>
              <a:t>Що враховується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1566565" y="1733415"/>
            <a:ext cx="1434788" cy="1090290"/>
          </a:xfrm>
          <a:prstGeom prst="rightArrow">
            <a:avLst>
              <a:gd name="adj1" fmla="val 50000"/>
              <a:gd name="adj2" fmla="val 32277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42973" y="14667"/>
            <a:ext cx="7893248" cy="571500"/>
          </a:xfrm>
        </p:spPr>
        <p:txBody>
          <a:bodyPr>
            <a:noAutofit/>
          </a:bodyPr>
          <a:lstStyle/>
          <a:p>
            <a:r>
              <a:rPr lang="uk-UA" sz="2200" dirty="0"/>
              <a:t>Розрахунок орієнтовних граничних показників </a:t>
            </a:r>
            <a:br>
              <a:rPr lang="uk-UA" sz="2200" dirty="0"/>
            </a:br>
            <a:r>
              <a:rPr lang="az-Cyrl-AZ" sz="2200" dirty="0"/>
              <a:t>прогнозу </a:t>
            </a:r>
            <a:r>
              <a:rPr lang="az-Cyrl-AZ" sz="2200" dirty="0" smtClean="0"/>
              <a:t>видатків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61325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1435" y="743422"/>
            <a:ext cx="10050566" cy="5854625"/>
          </a:xfrm>
          <a:ln w="28575">
            <a:solidFill>
              <a:schemeClr val="bg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 smtClean="0"/>
              <a:t>Бюджетна </a:t>
            </a:r>
            <a:r>
              <a:rPr lang="uk-UA" sz="2000" b="1" dirty="0" smtClean="0"/>
              <a:t>декларація </a:t>
            </a:r>
            <a:r>
              <a:rPr lang="uk-UA" sz="2000" dirty="0" smtClean="0"/>
              <a:t>(в частині розміру мінімальної заробітної плати та посадового окладу </a:t>
            </a:r>
            <a:r>
              <a:rPr lang="ru-RU" sz="2000" dirty="0" smtClean="0"/>
              <a:t>працівника </a:t>
            </a:r>
            <a:r>
              <a:rPr lang="en-US" sz="2000" dirty="0" smtClean="0"/>
              <a:t>I-</a:t>
            </a:r>
            <a:r>
              <a:rPr lang="uk-UA" sz="2000" dirty="0" smtClean="0"/>
              <a:t>го тарифного розряду ЄТС, розміру прожиткового мінімуму, коефіцієнтів росту тарифів на енергоносії, індекс споживчих цін, індекс цін виробн</a:t>
            </a:r>
            <a:r>
              <a:rPr lang="ru-RU" sz="2000" dirty="0" smtClean="0"/>
              <a:t>иків тоща)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 smtClean="0"/>
              <a:t>Прогноз </a:t>
            </a:r>
            <a:r>
              <a:rPr lang="uk-UA" sz="2000" b="1" dirty="0" smtClean="0"/>
              <a:t>економічного і соціального розвитку України </a:t>
            </a:r>
            <a:r>
              <a:rPr lang="uk-UA" sz="2000" dirty="0" smtClean="0"/>
              <a:t>/ </a:t>
            </a:r>
            <a:r>
              <a:rPr lang="uk-UA" sz="2000" b="1" dirty="0" smtClean="0"/>
              <a:t>території</a:t>
            </a:r>
            <a:r>
              <a:rPr lang="uk-UA" sz="2000" dirty="0" smtClean="0"/>
              <a:t> на відповідні роки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000" b="1" dirty="0" smtClean="0"/>
              <a:t>Звіти Казначейства </a:t>
            </a:r>
            <a:r>
              <a:rPr lang="uk-UA" sz="2000" dirty="0" smtClean="0"/>
              <a:t>за поточний та попередні бюджетні періоди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000" b="1" dirty="0" smtClean="0"/>
              <a:t>Інформація Державної служби статистики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000" b="1" dirty="0" smtClean="0"/>
              <a:t>Зведення по мережі, штатах і контингентах </a:t>
            </a:r>
            <a:r>
              <a:rPr lang="uk-UA" sz="2000" dirty="0" smtClean="0"/>
              <a:t>установ, що фінансуються з місцевих бюджетів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000" b="1" dirty="0" smtClean="0"/>
              <a:t>Нормативно-правові акти</a:t>
            </a:r>
            <a:r>
              <a:rPr lang="uk-UA" sz="2000" dirty="0" smtClean="0"/>
              <a:t>, які регулюють питання з оплати праці, у сфері визначення допомог, стипендій, інших соціальних виплат, тарифів на енергоносії та комунальні </a:t>
            </a:r>
            <a:r>
              <a:rPr lang="ru-RU" sz="2000" dirty="0" smtClean="0"/>
              <a:t>послуги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000" b="1" dirty="0" smtClean="0"/>
              <a:t>Інструкція </a:t>
            </a:r>
            <a:r>
              <a:rPr lang="uk-UA" sz="2000" dirty="0" smtClean="0"/>
              <a:t>про порядок нарахування і сплати єдиного внеску на загальнообов’язкове державне соціальне страхування (наказ МФУ від 20.04.2015 № 449)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000" b="1" dirty="0" smtClean="0"/>
              <a:t>Офіційна звітність </a:t>
            </a:r>
            <a:r>
              <a:rPr lang="uk-UA" sz="2000" dirty="0" smtClean="0"/>
              <a:t>щодо фактичних обсягів споживання енергоносіїв та комунальних послуг</a:t>
            </a:r>
            <a:endParaRPr lang="ru-UA" sz="2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535" y="1833711"/>
            <a:ext cx="1812899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2200" b="1" dirty="0" smtClean="0">
              <a:solidFill>
                <a:schemeClr val="tx1"/>
              </a:solidFill>
            </a:endParaRPr>
          </a:p>
          <a:p>
            <a:r>
              <a:rPr lang="uk-UA" sz="2200" b="1" dirty="0" smtClean="0">
                <a:solidFill>
                  <a:schemeClr val="tx1"/>
                </a:solidFill>
              </a:rPr>
              <a:t>З чим працювати</a:t>
            </a:r>
          </a:p>
          <a:p>
            <a:r>
              <a:rPr lang="uk-UA" sz="2200" b="1" dirty="0" smtClean="0">
                <a:solidFill>
                  <a:schemeClr val="tx1"/>
                </a:solidFill>
              </a:rPr>
              <a:t>Місцевому фіноргану:</a:t>
            </a:r>
            <a:endParaRPr lang="uk-UA" sz="2200" b="1" dirty="0">
              <a:solidFill>
                <a:schemeClr val="tx1"/>
              </a:solidFill>
            </a:endParaRPr>
          </a:p>
          <a:p>
            <a:endParaRPr lang="uk-UA" sz="22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1328150" y="3642273"/>
            <a:ext cx="813284" cy="1090290"/>
          </a:xfrm>
          <a:prstGeom prst="rightArrow">
            <a:avLst>
              <a:gd name="adj1" fmla="val 50000"/>
              <a:gd name="adj2" fmla="val 32277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200" dirty="0"/>
              <a:t>Основні джерела інформації для визначення прогнозного обсягу видатків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4648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6898" y="265408"/>
            <a:ext cx="8062867" cy="571500"/>
          </a:xfrm>
        </p:spPr>
        <p:txBody>
          <a:bodyPr>
            <a:noAutofit/>
          </a:bodyPr>
          <a:lstStyle/>
          <a:p>
            <a:r>
              <a:rPr lang="uk-UA" sz="2000" dirty="0" smtClean="0"/>
              <a:t>Для здійснення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uk-UA" sz="2000" dirty="0" smtClean="0"/>
              <a:t> </a:t>
            </a:r>
            <a:r>
              <a:rPr lang="uk-UA" sz="2000" dirty="0"/>
              <a:t>середньострокового планування </a:t>
            </a:r>
            <a:r>
              <a:rPr lang="uk-UA" sz="2000" dirty="0" smtClean="0"/>
              <a:t>видатків необхідно:</a:t>
            </a:r>
            <a:endParaRPr lang="en-US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1" y="836908"/>
            <a:ext cx="11590447" cy="4300085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uk-UA" sz="2000" b="1" dirty="0"/>
              <a:t>оцінити обсяг ресурсу на поточні видатки</a:t>
            </a:r>
            <a:r>
              <a:rPr lang="uk-UA" sz="2000" dirty="0"/>
              <a:t> бюджету,</a:t>
            </a:r>
            <a:r>
              <a:rPr lang="ru-RU" sz="2000" dirty="0"/>
              <a:t> </a:t>
            </a:r>
            <a:r>
              <a:rPr lang="uk-UA" sz="2000" dirty="0"/>
              <a:t>у першу чергу - </a:t>
            </a:r>
            <a:r>
              <a:rPr lang="uk-UA" sz="2000" i="1" dirty="0"/>
              <a:t>на заробітну плату та соціальні виплати населенню;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000" b="1" dirty="0"/>
              <a:t>обов’язково враховувати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000" dirty="0"/>
              <a:t>індекс інфляції,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000" dirty="0"/>
              <a:t>індекс реальної заробітної плати, та розмір мінімальної заробітної плати,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000" dirty="0"/>
              <a:t>першого тарифного розряду за Єдиною тарифною сіткою,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sz="2000" dirty="0"/>
              <a:t>прожиткового мінімуму;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uk-UA" sz="2000" b="1" dirty="0"/>
              <a:t>проаналізувати різницю </a:t>
            </a:r>
            <a:r>
              <a:rPr lang="uk-UA" sz="2000" dirty="0"/>
              <a:t>між попереднім прогнозом і реальними показниками</a:t>
            </a:r>
            <a:endParaRPr lang="ru-RU" sz="20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2000" b="1" dirty="0"/>
              <a:t>Проаналізувати звіти (дані) моніторингу та оцінку вже існуючих бюджетних програм</a:t>
            </a:r>
            <a:r>
              <a:rPr lang="uk-UA" sz="2000" dirty="0"/>
              <a:t>.       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dirty="0"/>
              <a:t>   Це необхідно з метою включення до проекту середньострокового  бюджету найбільш ефективних бюджетних програм, як існуючих, так і нових   (у тому числі замість тих, що виявилися неефективними).</a:t>
            </a:r>
            <a:endParaRPr lang="ru-RU" sz="2000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dirty="0"/>
              <a:t>   </a:t>
            </a:r>
            <a:r>
              <a:rPr lang="uk-UA" sz="2000" b="1" dirty="0"/>
              <a:t>Для відбору найбільш ефективних бюджетних програм, які можуть бути включені до прогнозу важливо здійснити аналіз видатків </a:t>
            </a:r>
            <a:r>
              <a:rPr lang="uk-UA" sz="2000" dirty="0"/>
              <a:t>для визначення найменш затратного способу реалізації бюджетної програми;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uk-UA" sz="2000" b="1" dirty="0"/>
              <a:t>підключати</a:t>
            </a:r>
            <a:r>
              <a:rPr lang="ru-RU" sz="2000" b="1" dirty="0"/>
              <a:t> метод гендерного бюджетування.</a:t>
            </a:r>
            <a:endParaRPr lang="uk-UA" sz="2000" b="1" dirty="0"/>
          </a:p>
          <a:p>
            <a:pPr lvl="0">
              <a:buFont typeface="Wingdings" panose="05000000000000000000" pitchFamily="2" charset="2"/>
              <a:buChar char="Ø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5693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4323" y="1232762"/>
            <a:ext cx="8131352" cy="3816429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Обмежити </a:t>
            </a:r>
            <a:r>
              <a:rPr lang="uk-UA" sz="2200" b="1" dirty="0">
                <a:ea typeface="Calibri" panose="020F0502020204030204" pitchFamily="34" charset="0"/>
                <a:cs typeface="Times New Roman" panose="02020603050405020304" pitchFamily="18" charset="0"/>
              </a:rPr>
              <a:t>непріоритетні видаткові повноваження</a:t>
            </a:r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, як на рівні головних розпорядників коштів, так і розпорядників нижчого рівня та одержувачів. </a:t>
            </a:r>
            <a:endParaRPr lang="uk-UA" sz="2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Обмеження </a:t>
            </a:r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потрібне насамперед з метою спрямування </a:t>
            </a:r>
            <a:r>
              <a:rPr lang="uk-UA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цих </a:t>
            </a:r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обмежених фінансових ресурсів на реалізацію  </a:t>
            </a:r>
            <a:endParaRPr lang="uk-UA" sz="2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пріоритетних </a:t>
            </a:r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програм соціально економічного розвитку </a:t>
            </a:r>
            <a:endParaRPr lang="uk-UA" sz="2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громади</a:t>
            </a:r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200" b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/>
              <a:t>Провести оцінку </a:t>
            </a:r>
            <a:r>
              <a:rPr lang="uk-UA" sz="2200" b="1" dirty="0"/>
              <a:t>існуючих бюджетних програм </a:t>
            </a:r>
            <a:r>
              <a:rPr lang="uk-UA" sz="2200" dirty="0"/>
              <a:t>з метою виявлення неефективних програм за допомогою аналізу </a:t>
            </a:r>
            <a:r>
              <a:rPr lang="uk-UA" sz="2200" dirty="0" smtClean="0"/>
              <a:t>результатів моніторингу і </a:t>
            </a:r>
            <a:r>
              <a:rPr lang="uk-UA" sz="2200" dirty="0"/>
              <a:t> </a:t>
            </a:r>
            <a:r>
              <a:rPr lang="uk-UA" sz="2200" dirty="0" smtClean="0"/>
              <a:t>оцінки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4370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8422" y="1086860"/>
            <a:ext cx="2705569" cy="29238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400" b="1" dirty="0" smtClean="0">
                <a:solidFill>
                  <a:schemeClr val="tx1"/>
                </a:solidFill>
              </a:rPr>
              <a:t>Узагальнені </a:t>
            </a:r>
            <a:r>
              <a:rPr lang="uk-UA" sz="2400" b="1" dirty="0">
                <a:solidFill>
                  <a:schemeClr val="tx1"/>
                </a:solidFill>
              </a:rPr>
              <a:t>рекомендації </a:t>
            </a:r>
            <a:r>
              <a:rPr lang="uk-UA" sz="2400" b="1" dirty="0" smtClean="0">
                <a:solidFill>
                  <a:schemeClr val="tx1"/>
                </a:solidFill>
              </a:rPr>
              <a:t>з </a:t>
            </a:r>
            <a:r>
              <a:rPr lang="uk-UA" sz="2400" dirty="0">
                <a:solidFill>
                  <a:schemeClr val="tx1"/>
                </a:solidFill>
              </a:rPr>
              <a:t>практичного здійснення </a:t>
            </a:r>
            <a:r>
              <a:rPr lang="uk-UA" sz="2400" dirty="0" smtClean="0">
                <a:solidFill>
                  <a:schemeClr val="tx1"/>
                </a:solidFill>
              </a:rPr>
              <a:t>прогнозування  </a:t>
            </a:r>
            <a:r>
              <a:rPr lang="uk-UA" sz="2800" b="1" dirty="0" smtClean="0">
                <a:solidFill>
                  <a:schemeClr val="tx1"/>
                </a:solidFill>
              </a:rPr>
              <a:t>видатків:</a:t>
            </a:r>
          </a:p>
          <a:p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Содержимое 3" descr="принцип інклюзивного прийняття рішень.pn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468090" y="4017046"/>
            <a:ext cx="2625541" cy="2064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0" y="283406"/>
            <a:ext cx="122847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Прогнозування </a:t>
            </a: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видаткової </a:t>
            </a: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частини </a:t>
            </a: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бюджету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3964" y="893111"/>
            <a:ext cx="8563724" cy="501675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</a:rPr>
              <a:t>Оцінити реальні ресурси </a:t>
            </a:r>
            <a:r>
              <a:rPr lang="uk-UA" sz="2000" dirty="0" smtClean="0">
                <a:solidFill>
                  <a:schemeClr val="tx1"/>
                </a:solidFill>
              </a:rPr>
              <a:t>(у тому числі міжбюджетні трансферти), які може мати місцевий бюджет на наступний рік та середньострокову перспективу. </a:t>
            </a:r>
            <a:r>
              <a:rPr lang="uk-UA" sz="2000" dirty="0">
                <a:solidFill>
                  <a:schemeClr val="tx1"/>
                </a:solidFill>
              </a:rPr>
              <a:t>В</a:t>
            </a:r>
            <a:r>
              <a:rPr lang="uk-UA" sz="2000" dirty="0" smtClean="0">
                <a:solidFill>
                  <a:schemeClr val="tx1"/>
                </a:solidFill>
              </a:rPr>
              <a:t>рахувати макроекономічні тенденції на середньострокову перспективу (рівень інфляції, мінімальної заробітної плати тощо).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chemeClr val="tx1"/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</a:rPr>
              <a:t>Визначити пріоритети у видатковій політиці ОМС </a:t>
            </a:r>
            <a:r>
              <a:rPr lang="uk-UA" sz="2000" dirty="0" smtClean="0">
                <a:solidFill>
                  <a:schemeClr val="tx1"/>
                </a:solidFill>
              </a:rPr>
              <a:t>на середньострокову перспективу: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в</a:t>
            </a:r>
            <a:r>
              <a:rPr lang="uk-UA" sz="20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становити </a:t>
            </a:r>
            <a:r>
              <a:rPr lang="uk-UA" sz="20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які стратегічні цілі будуть пріоритетними у середньостроковій перспективі, </a:t>
            </a:r>
            <a:endParaRPr lang="ru-RU" sz="20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uk-UA" sz="20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визначити, рішення яких проблем потребуватиме першочергової підтримки у плановому та наступних за плановим двох бюджетних </a:t>
            </a:r>
            <a:r>
              <a:rPr lang="uk-UA" sz="20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періодах 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uk-UA" sz="2000" dirty="0" smtClean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2000" b="1" dirty="0">
                <a:solidFill>
                  <a:schemeClr val="tx1"/>
                </a:solidFill>
              </a:rPr>
              <a:t>О</a:t>
            </a:r>
            <a:r>
              <a:rPr lang="uk-UA" sz="2000" b="1" dirty="0" smtClean="0">
                <a:solidFill>
                  <a:schemeClr val="tx1"/>
                </a:solidFill>
              </a:rPr>
              <a:t>собливу увагу приділити розподілу коштів бюджету  розвитку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-24370"/>
            <a:ext cx="10707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2123" y="1355924"/>
            <a:ext cx="2532680" cy="292387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400" b="1" dirty="0" smtClean="0"/>
              <a:t>Узагальнені </a:t>
            </a:r>
            <a:r>
              <a:rPr lang="uk-UA" sz="2400" b="1" dirty="0"/>
              <a:t>рекомендації з </a:t>
            </a:r>
            <a:r>
              <a:rPr lang="uk-UA" sz="2400" dirty="0"/>
              <a:t>практичного здійснення </a:t>
            </a:r>
            <a:r>
              <a:rPr lang="uk-UA" sz="2400" dirty="0" smtClean="0"/>
              <a:t>прогнозування  </a:t>
            </a:r>
            <a:r>
              <a:rPr lang="uk-UA" sz="2800" b="1" dirty="0" smtClean="0"/>
              <a:t>видатків </a:t>
            </a:r>
          </a:p>
          <a:p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Содержимое 3" descr="принцип інклюзивного прийняття рішень.pn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708422" y="4003386"/>
            <a:ext cx="2625541" cy="2064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334638" y="-26720"/>
            <a:ext cx="78988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Прогнозування </a:t>
            </a: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видаткової </a:t>
            </a: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частини бюджету громади </a:t>
            </a:r>
            <a:endParaRPr lang="uk-UA" sz="2200" dirty="0" smtClean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5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371" y="952316"/>
            <a:ext cx="8304070" cy="5170646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/>
              <a:t>Здійснити оптимізацію бюджетних  коштів і програм </a:t>
            </a:r>
            <a:r>
              <a:rPr lang="uk-UA" sz="2200" dirty="0" smtClean="0"/>
              <a:t>(шляхом оптимізації бюджетних установ та витрат на реалізацію програм)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2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/>
              <a:t>Розподілити бюджетні ресурси на дві частини: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перша - на продовження реалізації постійно існуючих (базис) бюджетних програм, та програм, за результатами оцінки яких доведено їх ефективність;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друга - на нові бюджетні програми (за умови складання попередньої оцінки їхньої доцільності та ефективності)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uk-UA" sz="22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/>
              <a:t>Сформулювати бюджетні програми та визначити обсяги видатків за програмами</a:t>
            </a:r>
            <a:r>
              <a:rPr lang="uk-UA" sz="2200" dirty="0" smtClean="0"/>
              <a:t> на плановий період та на середньострокову перспективу (</a:t>
            </a:r>
            <a:r>
              <a:rPr lang="uk-UA" sz="2200" i="1" dirty="0" smtClean="0"/>
              <a:t>у розрізі економічної класифікації видатків, ГРК)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-24370"/>
            <a:ext cx="12284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 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8408" y="952316"/>
            <a:ext cx="2705569" cy="329320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uk-UA" sz="800" b="1" dirty="0" smtClean="0"/>
          </a:p>
          <a:p>
            <a:r>
              <a:rPr lang="uk-UA" sz="2400" b="1" dirty="0" smtClean="0">
                <a:solidFill>
                  <a:schemeClr val="tx1"/>
                </a:solidFill>
              </a:rPr>
              <a:t>Узагальнені рекомендації </a:t>
            </a:r>
            <a:r>
              <a:rPr lang="uk-UA" sz="2400" b="1" u="sng" dirty="0" smtClean="0">
                <a:solidFill>
                  <a:schemeClr val="tx1"/>
                </a:solidFill>
              </a:rPr>
              <a:t>для ГРК</a:t>
            </a:r>
            <a:r>
              <a:rPr lang="uk-UA" sz="2400" b="1" dirty="0" smtClean="0">
                <a:solidFill>
                  <a:schemeClr val="tx1"/>
                </a:solidFill>
              </a:rPr>
              <a:t>  з </a:t>
            </a:r>
            <a:r>
              <a:rPr lang="uk-UA" sz="2400" dirty="0" smtClean="0">
                <a:solidFill>
                  <a:schemeClr val="tx1"/>
                </a:solidFill>
              </a:rPr>
              <a:t>практичного здійснення прогнозування  </a:t>
            </a:r>
            <a:r>
              <a:rPr lang="uk-UA" sz="2800" b="1" dirty="0" smtClean="0">
                <a:solidFill>
                  <a:schemeClr val="tx1"/>
                </a:solidFill>
              </a:rPr>
              <a:t>видатків:</a:t>
            </a:r>
          </a:p>
          <a:p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Содержимое 3" descr="принцип інклюзивного прийняття рішень.pn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573042" y="4058672"/>
            <a:ext cx="2625541" cy="2064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0" y="65399"/>
            <a:ext cx="122847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Прогнозування </a:t>
            </a: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видаткової </a:t>
            </a:r>
            <a:r>
              <a:rPr lang="uk-UA" sz="2200" dirty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частини </a:t>
            </a:r>
            <a:r>
              <a:rPr lang="uk-UA" sz="2200" dirty="0" smtClean="0">
                <a:solidFill>
                  <a:srgbClr val="057792"/>
                </a:solidFill>
                <a:latin typeface="+mj-lt"/>
                <a:ea typeface="Times New Roman" panose="02020603050405020304" pitchFamily="18" charset="0"/>
              </a:rPr>
              <a:t>бюджету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85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941" y="215039"/>
            <a:ext cx="8113814" cy="571500"/>
          </a:xfrm>
        </p:spPr>
        <p:txBody>
          <a:bodyPr>
            <a:noAutofit/>
          </a:bodyPr>
          <a:lstStyle/>
          <a:p>
            <a:r>
              <a:rPr lang="uk-UA" sz="2200" b="1" dirty="0"/>
              <a:t> ГРК </a:t>
            </a:r>
            <a:r>
              <a:rPr lang="uk-UA" sz="2200" b="1" dirty="0" smtClean="0"/>
              <a:t>: де брати інформацію та з якими документами працювати при формуванні пропозицій </a:t>
            </a:r>
            <a:endParaRPr lang="uk-UA" sz="22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723" y="1109616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5637" y="1184270"/>
            <a:ext cx="1070042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стратегія розвитку відповідної території</a:t>
            </a:r>
            <a:r>
              <a:rPr lang="uk-UA" sz="2200" dirty="0" smtClean="0"/>
              <a:t>;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галузеві регіональні / місцеві </a:t>
            </a:r>
            <a:r>
              <a:rPr lang="uk-UA" sz="2200" dirty="0" smtClean="0"/>
              <a:t>програми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річний звіт про виконання місцевого бюджету за попередній бюджетний період;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інформація про досягнення цілей державної політики, з показниками досягнення цілей за результатами попереднього бюджетного періоду;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звіти про виконання паспортів бюджетних програм за попередній бюджетний період;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розпис місцевого бюджету на поточний бюджетний період (з урахуванням усіх внесених змін станом 01 липня року, що передує плановому); 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паспорти бюджетних програм на поточний бюджетний період;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прогноз місцевого бюджету, схвалений у попередньому бюджетному періоді;</a:t>
            </a:r>
            <a:endParaRPr lang="ru-RU" sz="2200" dirty="0"/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план діяльності головного розпорядника на середньостроковий період;</a:t>
            </a:r>
            <a:endParaRPr lang="ru-RU" sz="2200" dirty="0"/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uk-UA" sz="2200" dirty="0"/>
              <a:t>інша інформація, визначена фінорганом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09445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2279" y="1214090"/>
            <a:ext cx="8582407" cy="4216539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400" b="1" dirty="0" smtClean="0"/>
              <a:t>Пропозиції </a:t>
            </a:r>
            <a:r>
              <a:rPr lang="uk-UA" sz="2400" dirty="0" smtClean="0"/>
              <a:t>щодо показників видатків та надання кредитів в розрізі бюджетних програм за функціональною та економічною класифікаціями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uk-UA" sz="9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400" b="1" dirty="0" smtClean="0"/>
              <a:t>Розрахунки видатків</a:t>
            </a:r>
            <a:r>
              <a:rPr lang="uk-UA" sz="2400" dirty="0" smtClean="0"/>
              <a:t> за формами, наданими місцевим фінансовим органом, та фінансово-економічні обґрунтування до них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uk-UA" sz="10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400" b="1" dirty="0" smtClean="0"/>
              <a:t>Пропозиції </a:t>
            </a:r>
            <a:r>
              <a:rPr lang="uk-UA" sz="2400" dirty="0" smtClean="0"/>
              <a:t>щодо </a:t>
            </a:r>
            <a:r>
              <a:rPr lang="uk-UA" sz="2400" b="1" dirty="0" smtClean="0"/>
              <a:t>передачі бюджетних програм </a:t>
            </a:r>
            <a:r>
              <a:rPr lang="uk-UA" sz="2400" dirty="0" smtClean="0"/>
              <a:t>від одного ГРК іншому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uk-UA" sz="9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400" dirty="0" smtClean="0"/>
              <a:t>Інші положення і показники, необхідні для складання </a:t>
            </a:r>
            <a:r>
              <a:rPr lang="ru-RU" sz="2400" dirty="0" smtClean="0"/>
              <a:t>прогнозу </a:t>
            </a:r>
            <a:r>
              <a:rPr lang="ru-RU" sz="2400" dirty="0"/>
              <a:t>місцевого бюджету</a:t>
            </a:r>
            <a:endParaRPr lang="uk-UA" sz="2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Рисунок 8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04" y="4027309"/>
            <a:ext cx="1374369" cy="100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5503" y="1903651"/>
            <a:ext cx="2030871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</a:rPr>
              <a:t>Які матеріали надають ГРК до пропозицій до Прогнозу</a:t>
            </a:r>
            <a:endParaRPr lang="uk-UA" sz="22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861491" y="608532"/>
            <a:ext cx="795194" cy="1633675"/>
          </a:xfrm>
          <a:prstGeom prst="rightArrow">
            <a:avLst>
              <a:gd name="adj1" fmla="val 50000"/>
              <a:gd name="adj2" fmla="val 27300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89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/>
            <a:r>
              <a:rPr lang="uk-UA" sz="2200" dirty="0">
                <a:solidFill>
                  <a:srgbClr val="057792"/>
                </a:solidFill>
                <a:latin typeface="+mj-lt"/>
              </a:rPr>
              <a:t>Бюджетна декларація як </a:t>
            </a:r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документ трирічного планування</a:t>
            </a:r>
            <a:endParaRPr lang="ru-RU" sz="2200" dirty="0">
              <a:solidFill>
                <a:srgbClr val="057792"/>
              </a:solidFill>
              <a:latin typeface="+mj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endParaRPr lang="uk-UA" dirty="0">
              <a:solidFill>
                <a:srgbClr val="0070C0"/>
              </a:solidFill>
            </a:endParaRPr>
          </a:p>
          <a:p>
            <a:r>
              <a:rPr lang="uk-UA" b="1" dirty="0" smtClean="0">
                <a:latin typeface="+mj-lt"/>
              </a:rPr>
              <a:t>Бюджетна </a:t>
            </a:r>
            <a:r>
              <a:rPr lang="uk-UA" b="1" dirty="0">
                <a:latin typeface="+mj-lt"/>
              </a:rPr>
              <a:t>декларація </a:t>
            </a:r>
            <a:r>
              <a:rPr lang="uk-UA" dirty="0"/>
              <a:t>– документ середньострокового  бюджетного планування, що визначає засади бюджетної політики і показники державного бюджету на  середньостроковий період  та </a:t>
            </a:r>
            <a:r>
              <a:rPr lang="uk-UA" b="1" dirty="0">
                <a:latin typeface="Arial Black" panose="020B0A04020102020204" pitchFamily="34" charset="0"/>
              </a:rPr>
              <a:t>є основою для складання</a:t>
            </a:r>
            <a:r>
              <a:rPr lang="uk-UA" dirty="0"/>
              <a:t>  проекту Державного бюджету України і </a:t>
            </a:r>
            <a:r>
              <a:rPr lang="uk-UA" b="1" dirty="0">
                <a:latin typeface="Arial Black" panose="020B0A04020102020204" pitchFamily="34" charset="0"/>
              </a:rPr>
              <a:t>прогнозів місцевих  бюджетів. </a:t>
            </a:r>
            <a:endParaRPr lang="uk-UA" b="1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1000" dirty="0"/>
          </a:p>
          <a:p>
            <a:r>
              <a:rPr lang="ru-RU" dirty="0"/>
              <a:t> </a:t>
            </a:r>
            <a:r>
              <a:rPr lang="uk-UA" b="1" dirty="0"/>
              <a:t>Бюджетна декларація і макропоказники </a:t>
            </a:r>
            <a:r>
              <a:rPr lang="uk-UA" dirty="0"/>
              <a:t>економічного і соціального розвитку України схвалюватимуться Кабінетом Міністрів </a:t>
            </a:r>
            <a:r>
              <a:rPr lang="uk-UA" b="1" dirty="0"/>
              <a:t>одночасно </a:t>
            </a:r>
            <a:r>
              <a:rPr lang="uk-UA" dirty="0"/>
              <a:t>– не пізніше </a:t>
            </a:r>
            <a:r>
              <a:rPr lang="uk-UA" b="1" dirty="0"/>
              <a:t>1 червня року</a:t>
            </a:r>
            <a:r>
              <a:rPr lang="uk-UA" dirty="0"/>
              <a:t>¸ який передує плановому </a:t>
            </a:r>
            <a:endParaRPr lang="ru-RU" dirty="0"/>
          </a:p>
          <a:p>
            <a:pPr marL="0" indent="0" algn="just">
              <a:buNone/>
            </a:pPr>
            <a:r>
              <a:rPr lang="uk-UA" dirty="0" smtClean="0"/>
              <a:t>                                               </a:t>
            </a:r>
          </a:p>
          <a:p>
            <a:pPr marL="0" indent="0" algn="just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                      Бюджетна декларація </a:t>
            </a:r>
            <a:r>
              <a:rPr lang="uk-UA" dirty="0"/>
              <a:t>по факту стає головним </a:t>
            </a:r>
            <a:r>
              <a:rPr lang="uk-UA" dirty="0" smtClean="0"/>
              <a:t> </a:t>
            </a:r>
          </a:p>
          <a:p>
            <a:pPr marL="0" indent="0" algn="just">
              <a:buNone/>
            </a:pPr>
            <a:r>
              <a:rPr lang="uk-UA" dirty="0" smtClean="0"/>
              <a:t>                                                  документом бюджетного процесу</a:t>
            </a:r>
            <a:endParaRPr lang="ru-RU" dirty="0" smtClean="0"/>
          </a:p>
          <a:p>
            <a:pPr marL="0" indent="0" algn="just">
              <a:buNone/>
            </a:pPr>
            <a:endParaRPr lang="ru-UA" sz="20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228" y="4780170"/>
            <a:ext cx="1945421" cy="14293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497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5161" y="1374085"/>
            <a:ext cx="2443383" cy="255454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endParaRPr lang="uk-UA" sz="2200" dirty="0" smtClean="0"/>
          </a:p>
          <a:p>
            <a:r>
              <a:rPr lang="uk-UA" sz="2200" dirty="0" smtClean="0"/>
              <a:t>Перед прогнозуванням коштів</a:t>
            </a:r>
            <a:r>
              <a:rPr lang="uk-UA" sz="2200" b="1" dirty="0" smtClean="0"/>
              <a:t> на </a:t>
            </a:r>
          </a:p>
          <a:p>
            <a:r>
              <a:rPr lang="uk-UA" sz="2400" b="1" dirty="0" smtClean="0"/>
              <a:t>нові бюджетні програми </a:t>
            </a:r>
          </a:p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00678" y="4978341"/>
            <a:ext cx="865304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6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2159541" y="3251901"/>
            <a:ext cx="869004" cy="1726440"/>
          </a:xfrm>
          <a:prstGeom prst="rightArrow">
            <a:avLst>
              <a:gd name="adj1" fmla="val 50000"/>
              <a:gd name="adj2" fmla="val 35105"/>
            </a:avLst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42781" y="2651358"/>
            <a:ext cx="77480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500" b="1" dirty="0"/>
              <a:t>спочатку спрогнозувати обсяг видатків, пов’язаних із постійними програмами та продовженням вже існуючих бюджетних програм </a:t>
            </a:r>
            <a:r>
              <a:rPr lang="uk-UA" sz="2500" dirty="0"/>
              <a:t>(</a:t>
            </a:r>
            <a:r>
              <a:rPr lang="uk-UA" sz="2500" i="1" dirty="0"/>
              <a:t>за умови їх ефективності)</a:t>
            </a:r>
            <a:endParaRPr lang="ru-RU" sz="25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8172" y="207762"/>
            <a:ext cx="38699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uk-UA" sz="22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Рекомендації для ГРК: </a:t>
            </a:r>
            <a:endParaRPr lang="ru-RU" sz="2200" b="1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42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09737" y="1214090"/>
            <a:ext cx="8854950" cy="4832092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/>
              <a:t>фонд оплати праці</a:t>
            </a:r>
            <a:r>
              <a:rPr lang="ru-RU" sz="2200" dirty="0"/>
              <a:t>, </a:t>
            </a:r>
            <a:r>
              <a:rPr lang="uk-UA" sz="2200" dirty="0" smtClean="0"/>
              <a:t>його структура та динаміка за ряд років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dirty="0" smtClean="0"/>
              <a:t> </a:t>
            </a:r>
            <a:r>
              <a:rPr lang="uk-UA" sz="2200" b="1" dirty="0" smtClean="0"/>
              <a:t>середньорічна штатна чисельність </a:t>
            </a:r>
            <a:r>
              <a:rPr lang="uk-UA" sz="2200" dirty="0" smtClean="0"/>
              <a:t>працівників бюджетних установ, зміни в її динаміці та структурі в середньостроковому періоді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b="1" dirty="0" smtClean="0"/>
              <a:t>розмір середньої заробітної </a:t>
            </a:r>
            <a:r>
              <a:rPr lang="ru-RU" sz="2200" dirty="0" smtClean="0"/>
              <a:t>плати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/>
              <a:t> розмір мінімальної заробітної плати та посадового окладу працівника </a:t>
            </a:r>
            <a:r>
              <a:rPr lang="en-US" sz="2200" dirty="0" smtClean="0"/>
              <a:t>I-</a:t>
            </a:r>
            <a:r>
              <a:rPr lang="ru-RU" sz="2200" dirty="0" err="1" smtClean="0"/>
              <a:t>го</a:t>
            </a:r>
            <a:r>
              <a:rPr lang="ru-RU" sz="2200" dirty="0" smtClean="0"/>
              <a:t> тарифного розряду ЄТС, встановлених на 1 січня відповідного року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/>
              <a:t> </a:t>
            </a:r>
            <a:r>
              <a:rPr lang="uk-UA" sz="2200" dirty="0" smtClean="0"/>
              <a:t>розміри посадових окладів посадових осіб місцевого самоврядування та інших працівників у відповідних </a:t>
            </a:r>
            <a:r>
              <a:rPr lang="ru-RU" sz="2200" dirty="0" smtClean="0"/>
              <a:t>сферах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/>
              <a:t> </a:t>
            </a:r>
            <a:r>
              <a:rPr lang="ru-RU" sz="2200" b="1" dirty="0"/>
              <a:t>індексація з</a:t>
            </a:r>
            <a:r>
              <a:rPr lang="ru-RU" sz="2200" dirty="0"/>
              <a:t>аробітної плати </a:t>
            </a:r>
            <a:endParaRPr lang="ru-RU" sz="2200" dirty="0" smtClean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 smtClean="0"/>
              <a:t> </a:t>
            </a:r>
            <a:r>
              <a:rPr lang="ru-RU" sz="2200" b="1" dirty="0"/>
              <a:t>розмір </a:t>
            </a:r>
            <a:r>
              <a:rPr lang="uk-UA" sz="2200" b="1" dirty="0" smtClean="0"/>
              <a:t>нарахувань </a:t>
            </a:r>
            <a:r>
              <a:rPr lang="uk-UA" sz="2200" dirty="0" smtClean="0"/>
              <a:t>на фонд оплати праці (сплата єдиного внеску на загальнообов’язкове державне соціальне страхування, нарахованого відповідно до законодавства</a:t>
            </a:r>
            <a:r>
              <a:rPr lang="ru-RU" sz="2200" dirty="0" smtClean="0"/>
              <a:t>)</a:t>
            </a:r>
            <a:endParaRPr lang="uk-UA" sz="2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Рисунок 8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47" y="2678074"/>
            <a:ext cx="1374369" cy="100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64086" y="2320627"/>
            <a:ext cx="215963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Враховуєтьс</a:t>
            </a:r>
            <a:r>
              <a:rPr lang="uk-UA" sz="2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я</a:t>
            </a:r>
            <a:endParaRPr lang="uk-UA" sz="2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1124" y="281631"/>
            <a:ext cx="105491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Прогнозний обсяг видатків на </a:t>
            </a:r>
            <a:r>
              <a:rPr lang="ru-RU" sz="2200" dirty="0" smtClean="0">
                <a:solidFill>
                  <a:srgbClr val="057792"/>
                </a:solidFill>
                <a:latin typeface="+mj-lt"/>
              </a:rPr>
              <a:t>оплату </a:t>
            </a:r>
            <a:r>
              <a:rPr lang="ru-RU" sz="2200" dirty="0">
                <a:solidFill>
                  <a:srgbClr val="057792"/>
                </a:solidFill>
                <a:latin typeface="+mj-lt"/>
              </a:rPr>
              <a:t>праці </a:t>
            </a:r>
            <a:endParaRPr lang="uk-UA" sz="2200" b="1" dirty="0">
              <a:solidFill>
                <a:srgbClr val="057792"/>
              </a:solidFill>
              <a:latin typeface="+mj-lt"/>
            </a:endParaRPr>
          </a:p>
          <a:p>
            <a:endParaRPr lang="uk-UA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3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2279" y="1538201"/>
            <a:ext cx="8582407" cy="3046988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400" dirty="0" smtClean="0"/>
              <a:t>фактичні видатки на оплату енергоносіїв у звітному та поточному році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400" dirty="0" smtClean="0"/>
              <a:t>фактичне споживання енергоносіїв (в натуральних показниках)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400" dirty="0" smtClean="0"/>
              <a:t>структура у розрізі видів енергоносіїв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400" dirty="0" smtClean="0"/>
              <a:t>діючі тарифи на енергоносії, їх динаміка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400" dirty="0" smtClean="0"/>
              <a:t>середні коефіцієнти зростання тарифів за видами енергоносіїв (індекс цін виробників)</a:t>
            </a:r>
            <a:endParaRPr lang="uk-UA" sz="2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Рисунок 8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72" y="3021520"/>
            <a:ext cx="1374369" cy="100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5503" y="2029698"/>
            <a:ext cx="242677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Враховуються</a:t>
            </a:r>
            <a:endParaRPr lang="uk-UA" sz="2000" b="1" dirty="0">
              <a:solidFill>
                <a:srgbClr val="057792"/>
              </a:solidFill>
              <a:latin typeface="Arial Black" panose="020B0A04020102020204" pitchFamily="34" charset="0"/>
            </a:endParaRPr>
          </a:p>
          <a:p>
            <a:endParaRPr lang="uk-UA" sz="2200" b="1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71662" y="173910"/>
            <a:ext cx="88068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dirty="0">
                <a:solidFill>
                  <a:srgbClr val="057792"/>
                </a:solidFill>
                <a:latin typeface="+mj-lt"/>
              </a:rPr>
              <a:t>Прогнозний обсяг видатків на </a:t>
            </a:r>
            <a:r>
              <a:rPr lang="ru-RU" sz="2200" dirty="0">
                <a:solidFill>
                  <a:srgbClr val="057792"/>
                </a:solidFill>
                <a:latin typeface="+mj-lt"/>
              </a:rPr>
              <a:t>оплату </a:t>
            </a:r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на </a:t>
            </a:r>
            <a:r>
              <a:rPr lang="ru-RU" sz="2200" dirty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оплату </a:t>
            </a:r>
            <a:r>
              <a:rPr lang="ru-RU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енергоносіїв</a:t>
            </a:r>
            <a:endParaRPr lang="uk-UA" sz="2200" dirty="0">
              <a:solidFill>
                <a:srgbClr val="05779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79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21190" y="953095"/>
            <a:ext cx="8676904" cy="5019688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b="1" dirty="0" smtClean="0"/>
              <a:t>поточний ст</a:t>
            </a:r>
            <a:r>
              <a:rPr lang="uk-UA" sz="2200" dirty="0" smtClean="0"/>
              <a:t>ан забезпеченості обладнанням та предметами довгострокового користування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b="1" dirty="0" smtClean="0"/>
              <a:t>наявність кошторисної документації</a:t>
            </a:r>
            <a:r>
              <a:rPr lang="uk-UA" sz="2200" dirty="0" smtClean="0"/>
              <a:t> на проведення капітального ремонту, </a:t>
            </a:r>
            <a:r>
              <a:rPr lang="uk-UA" sz="2200" b="1" dirty="0" smtClean="0"/>
              <a:t>акти та заключення </a:t>
            </a:r>
            <a:r>
              <a:rPr lang="uk-UA" sz="2200" dirty="0" smtClean="0"/>
              <a:t>відповідних органів, які підтверджують аварійність споруд та будівель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dirty="0" smtClean="0"/>
              <a:t> </a:t>
            </a:r>
            <a:r>
              <a:rPr lang="uk-UA" sz="2200" b="1" dirty="0" smtClean="0"/>
              <a:t>пріоритети розвитку</a:t>
            </a:r>
            <a:r>
              <a:rPr lang="uk-UA" sz="2200" dirty="0" smtClean="0"/>
              <a:t>, визначені регіональними/місцевими програмами економічного і соціального розвитку території, цільовими програмами в частині реалізації інвестиційних проєктів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dirty="0" smtClean="0"/>
              <a:t> </a:t>
            </a:r>
            <a:r>
              <a:rPr lang="uk-UA" sz="2200" b="1" dirty="0" smtClean="0"/>
              <a:t>рівень будівельної готовності </a:t>
            </a:r>
            <a:r>
              <a:rPr lang="uk-UA" sz="2200" dirty="0" smtClean="0"/>
              <a:t>об’єктів, джерела фінансування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uk-UA" sz="2200" dirty="0" smtClean="0"/>
              <a:t> наявність </a:t>
            </a:r>
            <a:r>
              <a:rPr lang="uk-UA" sz="2200" b="1" dirty="0" smtClean="0"/>
              <a:t>проектно-кошторисної документації</a:t>
            </a:r>
            <a:r>
              <a:rPr lang="uk-UA" sz="2200" dirty="0" smtClean="0"/>
              <a:t>, експертиза якої проведена, відповідність вартості будівельних робіт затвердженим державним будівельним нормативам</a:t>
            </a:r>
            <a:r>
              <a:rPr lang="uk-UA" sz="2400" dirty="0" smtClean="0"/>
              <a:t>)</a:t>
            </a:r>
            <a:endParaRPr lang="uk-UA" sz="2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Рисунок 8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25" y="3348954"/>
            <a:ext cx="1374369" cy="100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" y="2845921"/>
            <a:ext cx="256419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b="1" dirty="0">
                <a:solidFill>
                  <a:srgbClr val="057792"/>
                </a:solidFill>
                <a:latin typeface="Arial Black" panose="020B0A04020102020204" pitchFamily="34" charset="0"/>
              </a:rPr>
              <a:t>Враховуються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5503" y="211925"/>
            <a:ext cx="105491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Прогнозний обсяг видатків </a:t>
            </a:r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на </a:t>
            </a:r>
          </a:p>
          <a:p>
            <a:pPr algn="ctr"/>
            <a:r>
              <a:rPr lang="uk-UA" sz="22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капітальні </a:t>
            </a:r>
            <a:r>
              <a:rPr lang="uk-UA" sz="2200" b="1" dirty="0">
                <a:solidFill>
                  <a:srgbClr val="057792"/>
                </a:solidFill>
                <a:latin typeface="Arial Black" panose="020B0A04020102020204" pitchFamily="34" charset="0"/>
              </a:rPr>
              <a:t>видатки</a:t>
            </a:r>
            <a:endParaRPr lang="uk-UA" sz="2200" b="1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endParaRPr lang="uk-UA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698" y="1455389"/>
            <a:ext cx="2756263" cy="3832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200" b="1" dirty="0" smtClean="0">
                <a:solidFill>
                  <a:srgbClr val="7F9ED7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uk-UA" sz="2200" b="1" dirty="0">
                <a:solidFill>
                  <a:srgbClr val="7F9ED7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. 75¹ БКУ</a:t>
            </a:r>
            <a:endParaRPr lang="uk-UA" sz="2200" b="1" dirty="0">
              <a:solidFill>
                <a:srgbClr val="7F9ED7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uk-UA" sz="2000" dirty="0" smtClean="0">
                <a:solidFill>
                  <a:srgbClr val="0070C0"/>
                </a:solidFill>
                <a:latin typeface="+mj-lt"/>
              </a:rPr>
              <a:t>	</a:t>
            </a:r>
            <a:endParaRPr lang="ru-UA" sz="20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65899" y="954522"/>
            <a:ext cx="9208595" cy="1323439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000" dirty="0" smtClean="0"/>
              <a:t>Мінфін розробляє</a:t>
            </a:r>
            <a:r>
              <a:rPr lang="ru-RU" sz="2000" dirty="0" smtClean="0"/>
              <a:t> </a:t>
            </a:r>
            <a:r>
              <a:rPr lang="uk-UA" sz="2000" dirty="0" smtClean="0"/>
              <a:t>Методичні рекомендації та Типову форму;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000" dirty="0" smtClean="0"/>
              <a:t>місцевий фінансовий </a:t>
            </a:r>
            <a:r>
              <a:rPr lang="ru-RU" sz="2000" dirty="0" smtClean="0"/>
              <a:t>орган </a:t>
            </a:r>
            <a:r>
              <a:rPr lang="uk-UA" sz="2000" dirty="0" smtClean="0"/>
              <a:t>розробляє Інструкцію, визначає терміни подання інформації і</a:t>
            </a:r>
            <a:r>
              <a:rPr lang="ru-RU" sz="2000" dirty="0" smtClean="0"/>
              <a:t> доводить (листом) до ГРК;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uk-UA" sz="2000" dirty="0" smtClean="0"/>
              <a:t>усі ГРК повинні дотримуватися визначених Ін</a:t>
            </a:r>
            <a:r>
              <a:rPr lang="ru-RU" sz="2000" dirty="0" smtClean="0"/>
              <a:t>струкцією </a:t>
            </a:r>
            <a:r>
              <a:rPr lang="uk-UA" sz="2000" dirty="0" smtClean="0"/>
              <a:t>вимог</a:t>
            </a:r>
            <a:endParaRPr lang="ru-RU" sz="20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651800" y="4541527"/>
            <a:ext cx="943679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57792"/>
                </a:solidFill>
              </a:rPr>
              <a:t>Інструкції для ГРК можуть запроваджувати додаткові фінансові обмеження організаційні та інші вимог</a:t>
            </a:r>
            <a:r>
              <a:rPr lang="ru-RU" sz="2200" b="1" dirty="0" smtClean="0">
                <a:solidFill>
                  <a:srgbClr val="057792"/>
                </a:solidFill>
              </a:rPr>
              <a:t>и</a:t>
            </a:r>
            <a:endParaRPr lang="ru-RU" sz="2200" b="1" dirty="0">
              <a:solidFill>
                <a:srgbClr val="057792"/>
              </a:solidFill>
            </a:endParaRPr>
          </a:p>
        </p:txBody>
      </p:sp>
      <p:pic>
        <p:nvPicPr>
          <p:cNvPr id="9" name="Рисунок 8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80" y="4476318"/>
            <a:ext cx="1374369" cy="100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662816" y="2387775"/>
            <a:ext cx="893499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dirty="0" smtClean="0">
                <a:solidFill>
                  <a:srgbClr val="002060"/>
                </a:solidFill>
              </a:rPr>
              <a:t>здійснення розрахунків видатків;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dirty="0" smtClean="0">
                <a:solidFill>
                  <a:srgbClr val="002060"/>
                </a:solidFill>
              </a:rPr>
              <a:t>визначення ГРК цілей державної політики, реалізацію яких він забезпечуватиме та показників їх досягнення;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dirty="0" smtClean="0">
                <a:solidFill>
                  <a:srgbClr val="002060"/>
                </a:solidFill>
              </a:rPr>
              <a:t>надання обґрунтувань стосовно додаткових витрат, пов'язаних з досягненням цілей державної політики; щодо необхідності передачі окремих бюджетних програм від одного ГРК до іншого тощ</a:t>
            </a:r>
            <a:r>
              <a:rPr lang="ru-RU" sz="2000" dirty="0" smtClean="0">
                <a:solidFill>
                  <a:srgbClr val="002060"/>
                </a:solidFill>
              </a:rPr>
              <a:t>о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114" y="2824017"/>
            <a:ext cx="1995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Які вимоги до пропозицій ГРК </a:t>
            </a:r>
            <a:endParaRPr lang="uk-UA" sz="2000" b="1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980931" y="2800472"/>
            <a:ext cx="764635" cy="1633675"/>
          </a:xfrm>
          <a:prstGeom prst="rightArrow">
            <a:avLst>
              <a:gd name="adj1" fmla="val 50000"/>
              <a:gd name="adj2" fmla="val 27300"/>
            </a:avLst>
          </a:prstGeom>
          <a:solidFill>
            <a:schemeClr val="bg2">
              <a:lumMod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1252" y="5620866"/>
            <a:ext cx="118438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2000" dirty="0"/>
              <a:t>Н</a:t>
            </a:r>
            <a:r>
              <a:rPr lang="ru-RU" sz="2000" dirty="0" smtClean="0"/>
              <a:t>аказ </a:t>
            </a:r>
            <a:r>
              <a:rPr lang="ru-RU" sz="2000" dirty="0"/>
              <a:t>Мінфіну </a:t>
            </a:r>
            <a:r>
              <a:rPr lang="uk-UA" sz="2000" b="1" dirty="0" smtClean="0"/>
              <a:t>від </a:t>
            </a:r>
            <a:r>
              <a:rPr lang="uk-UA" sz="2000" b="1" dirty="0"/>
              <a:t>23.06.2021 № 365 </a:t>
            </a:r>
            <a:r>
              <a:rPr lang="uk-UA" sz="2000" dirty="0" smtClean="0"/>
              <a:t>«</a:t>
            </a:r>
            <a:r>
              <a:rPr lang="ru-RU" sz="2000" dirty="0" smtClean="0"/>
              <a:t>Про </a:t>
            </a:r>
            <a:r>
              <a:rPr lang="uk-UA" sz="2000" dirty="0" smtClean="0"/>
              <a:t>затвердження </a:t>
            </a:r>
            <a:r>
              <a:rPr lang="uk-UA" sz="2000" dirty="0" smtClean="0"/>
              <a:t>Методичних рекомендацій щодо здійснення підготовки </a:t>
            </a:r>
            <a:r>
              <a:rPr lang="uk-UA" sz="2000" dirty="0" smtClean="0"/>
              <a:t>пропозицій до </a:t>
            </a:r>
            <a:r>
              <a:rPr lang="uk-UA" sz="2000" dirty="0" smtClean="0"/>
              <a:t>прогнозу місцевого бюджету» -</a:t>
            </a:r>
            <a:r>
              <a:rPr lang="uk-UA" sz="2000" b="1" dirty="0" smtClean="0"/>
              <a:t>Типова форма </a:t>
            </a:r>
            <a:r>
              <a:rPr lang="uk-UA" sz="2000" dirty="0" smtClean="0"/>
              <a:t>і рекомендації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08949" y="297972"/>
            <a:ext cx="7649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МЕТОДИЧНІ РЕКОМЕНДАЦІЇ </a:t>
            </a:r>
            <a:r>
              <a:rPr lang="ru-RU" dirty="0">
                <a:solidFill>
                  <a:srgbClr val="057792"/>
                </a:solidFill>
                <a:latin typeface="Arial Black" panose="020B0A04020102020204" pitchFamily="34" charset="0"/>
              </a:rPr>
              <a:t>З ПІДГОТОВКИ ПРОПОЗИЦІЙ ДО ПРОГНОЗУ</a:t>
            </a:r>
          </a:p>
        </p:txBody>
      </p:sp>
    </p:spTree>
    <p:extLst>
      <p:ext uri="{BB962C8B-B14F-4D97-AF65-F5344CB8AC3E}">
        <p14:creationId xmlns:p14="http://schemas.microsoft.com/office/powerpoint/2010/main" val="383596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/>
              <a:t>Формування ГРК  пропозицій до прогнозу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0630" y="1105287"/>
            <a:ext cx="912454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200" b="1" dirty="0"/>
              <a:t>складаються з використанням автоматизованої інформаційно-аналітичної </a:t>
            </a:r>
            <a:r>
              <a:rPr lang="uk-UA" sz="2200" b="1" dirty="0" smtClean="0"/>
              <a:t>систем</a:t>
            </a:r>
            <a:r>
              <a:rPr lang="uk-UA" sz="2200" dirty="0" smtClean="0"/>
              <a:t>и </a:t>
            </a:r>
            <a:r>
              <a:rPr lang="uk-UA" sz="2200" b="1" dirty="0"/>
              <a:t>«LOGICA» </a:t>
            </a:r>
            <a:r>
              <a:rPr lang="uk-UA" sz="2200" dirty="0" smtClean="0">
                <a:solidFill>
                  <a:srgbClr val="0070C0"/>
                </a:solidFill>
              </a:rPr>
              <a:t>. </a:t>
            </a:r>
            <a:endParaRPr lang="uk-UA" sz="2200" dirty="0">
              <a:solidFill>
                <a:srgbClr val="0070C0"/>
              </a:solidFill>
            </a:endParaRPr>
          </a:p>
          <a:p>
            <a:endParaRPr lang="ru-RU" sz="2200" dirty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/>
              <a:t>У прогнозі місцевого бюджету зазначаються дані</a:t>
            </a:r>
            <a:r>
              <a:rPr lang="uk-UA" sz="2200" dirty="0"/>
              <a:t>:</a:t>
            </a: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dirty="0"/>
              <a:t>   за попередній бюджетний період (звіт) – </a:t>
            </a:r>
            <a:r>
              <a:rPr lang="uk-UA" sz="2200" b="1" dirty="0"/>
              <a:t>дані річного звіту</a:t>
            </a:r>
            <a:r>
              <a:rPr lang="uk-UA" sz="2200" dirty="0"/>
              <a:t>; </a:t>
            </a: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dirty="0"/>
              <a:t>  </a:t>
            </a:r>
            <a:r>
              <a:rPr lang="uk-UA" sz="2200" b="1" dirty="0"/>
              <a:t>Затверджено на поточний</a:t>
            </a:r>
            <a:r>
              <a:rPr lang="uk-UA" sz="2200" dirty="0"/>
              <a:t> бюджетний період  – показники з  </a:t>
            </a:r>
          </a:p>
          <a:p>
            <a:r>
              <a:rPr lang="uk-UA" sz="2200" dirty="0"/>
              <a:t>      урахуванням усіх внесених змін </a:t>
            </a:r>
            <a:r>
              <a:rPr lang="uk-UA" sz="2200" b="1" dirty="0"/>
              <a:t>станом 01 л</a:t>
            </a:r>
            <a:r>
              <a:rPr lang="uk-UA" sz="2200" dirty="0"/>
              <a:t>ипня;</a:t>
            </a: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dirty="0"/>
              <a:t>на середньостроковий період (</a:t>
            </a:r>
            <a:r>
              <a:rPr lang="uk-UA" sz="2200" b="1" dirty="0"/>
              <a:t>план</a:t>
            </a:r>
            <a:r>
              <a:rPr lang="uk-UA" sz="2200" dirty="0"/>
              <a:t>) – розподіл орієнтовних граничних показників </a:t>
            </a:r>
            <a:r>
              <a:rPr lang="uk-UA" sz="2200" b="1" dirty="0"/>
              <a:t>на середньостроковий бюджетний період</a:t>
            </a:r>
            <a:r>
              <a:rPr lang="uk-UA" sz="22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uk-UA" sz="22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dirty="0"/>
              <a:t>Вартісні показники прогнозу місцевого бюджету наводяться </a:t>
            </a:r>
            <a:r>
              <a:rPr lang="uk-UA" sz="2200" b="1" dirty="0"/>
              <a:t>у гривнях, з округленням до цілого числа</a:t>
            </a:r>
            <a:endParaRPr lang="ru-RU" sz="2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9382" y="1588320"/>
            <a:ext cx="18712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400" dirty="0"/>
              <a:t>Н</a:t>
            </a:r>
            <a:r>
              <a:rPr lang="ru-RU" sz="2400" dirty="0"/>
              <a:t>аказ Мінфіну </a:t>
            </a:r>
            <a:r>
              <a:rPr lang="uk-UA" sz="2400" dirty="0"/>
              <a:t>від </a:t>
            </a:r>
            <a:r>
              <a:rPr lang="uk-UA" sz="2400" b="1" dirty="0"/>
              <a:t>23.06.2021 № 365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17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Формування </a:t>
            </a:r>
            <a:r>
              <a:rPr lang="uk-UA" sz="2400" dirty="0" smtClean="0"/>
              <a:t>ГРК пропозицій до прогнозу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8880" y="818739"/>
            <a:ext cx="1030505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/>
              <a:t>Зазначаються код та найменування:</a:t>
            </a:r>
            <a:endParaRPr lang="ru-RU" sz="22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місцевого бюджету  </a:t>
            </a:r>
            <a:r>
              <a:rPr lang="uk-UA" sz="2200" dirty="0"/>
              <a:t>- відповідно до довідника місцевих бюджетів, затвердженого Мінфіном</a:t>
            </a:r>
          </a:p>
          <a:p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показників доходів, фінансування </a:t>
            </a:r>
            <a:r>
              <a:rPr lang="uk-UA" sz="2200" dirty="0"/>
              <a:t>- відповідно до бюджетної класифікації (</a:t>
            </a:r>
            <a:r>
              <a:rPr lang="uk-UA" sz="2200" dirty="0">
                <a:solidFill>
                  <a:srgbClr val="0070C0"/>
                </a:solidFill>
              </a:rPr>
              <a:t>наказ МФУ №11 від 14.01.2011 зі змінами </a:t>
            </a:r>
            <a:r>
              <a:rPr lang="en-US" sz="2200" i="1" dirty="0">
                <a:solidFill>
                  <a:srgbClr val="0070C0"/>
                </a:solidFill>
                <a:hlinkClick r:id="rId2"/>
              </a:rPr>
              <a:t>https://zakononline.com.ua/documents/show/128643___673400</a:t>
            </a:r>
            <a:r>
              <a:rPr lang="uk-UA" sz="2200" dirty="0"/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показників видатків та надання кредитів </a:t>
            </a:r>
            <a:r>
              <a:rPr lang="uk-UA" sz="2200" dirty="0"/>
              <a:t>з місцевого бюджету - відповідно до Програмної та Типової програмної класифікацій видатків та кредитування місцевого бюджету, затверджених Мінфіном (</a:t>
            </a:r>
            <a:r>
              <a:rPr lang="uk-UA" sz="2200" dirty="0">
                <a:solidFill>
                  <a:srgbClr val="0070C0"/>
                </a:solidFill>
              </a:rPr>
              <a:t>наказ МФУ №793 від 20.09. 2017 зі змінами </a:t>
            </a:r>
            <a:r>
              <a:rPr lang="en-US" sz="2200" i="1" dirty="0">
                <a:solidFill>
                  <a:srgbClr val="0070C0"/>
                </a:solidFill>
                <a:hlinkClick r:id="rId3"/>
              </a:rPr>
              <a:t>https://zakon.rada.gov.ua/rada/show/v0793201-17#Text</a:t>
            </a:r>
            <a:r>
              <a:rPr lang="uk-UA" sz="2200" dirty="0"/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головних розпорядників коштів </a:t>
            </a:r>
            <a:r>
              <a:rPr lang="uk-UA" sz="2200" dirty="0"/>
              <a:t>- згідно з Типовою відомчою класифікацією видатків та кредитування місцевого бюджету (</a:t>
            </a:r>
            <a:r>
              <a:rPr lang="uk-UA" sz="2200" dirty="0">
                <a:solidFill>
                  <a:srgbClr val="0070C0"/>
                </a:solidFill>
              </a:rPr>
              <a:t>наказ МФУ №11</a:t>
            </a:r>
            <a:r>
              <a:rPr lang="uk-UA" sz="2200" dirty="0"/>
              <a:t>) та  установчими документами  </a:t>
            </a: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88320"/>
            <a:ext cx="1698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dirty="0"/>
              <a:t>Н</a:t>
            </a:r>
            <a:r>
              <a:rPr lang="ru-RU" sz="2000" dirty="0"/>
              <a:t>аказ Мінфіну </a:t>
            </a:r>
            <a:r>
              <a:rPr lang="uk-UA" sz="2000" dirty="0"/>
              <a:t>від </a:t>
            </a:r>
            <a:r>
              <a:rPr lang="uk-UA" sz="2000" b="1" dirty="0"/>
              <a:t>23.06.2021 № 365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6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70439886"/>
              </p:ext>
            </p:extLst>
          </p:nvPr>
        </p:nvGraphicFramePr>
        <p:xfrm>
          <a:off x="573042" y="707886"/>
          <a:ext cx="10624456" cy="5595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616775" y="0"/>
            <a:ext cx="69650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000" dirty="0" smtClean="0">
                <a:solidFill>
                  <a:srgbClr val="057792"/>
                </a:solidFill>
                <a:latin typeface="+mj-lt"/>
              </a:rPr>
              <a:t>Практичні кроки формування прогнозу місцевих  бюджетів</a:t>
            </a:r>
            <a:endParaRPr lang="ru-RU" sz="20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36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996119" y="1357007"/>
            <a:ext cx="8449769" cy="3539430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uk-UA" sz="3200" dirty="0" smtClean="0"/>
              <a:t>Фінорган </a:t>
            </a:r>
            <a:r>
              <a:rPr lang="uk-UA" sz="3200" dirty="0"/>
              <a:t>складає прогноз місцевого бюджету згідно з Типовою формою прогнозу місцевого </a:t>
            </a:r>
            <a:r>
              <a:rPr lang="uk-UA" sz="3200" dirty="0" smtClean="0"/>
              <a:t>бюджету та </a:t>
            </a:r>
            <a:r>
              <a:rPr lang="uk-UA" sz="3200" b="1" dirty="0" smtClean="0"/>
              <a:t>Порядком </a:t>
            </a:r>
            <a:r>
              <a:rPr lang="uk-UA" sz="3200" b="1" dirty="0"/>
              <a:t>оформлення текстової частини прогнозу місцевого бюджету та додатків до </a:t>
            </a:r>
            <a:r>
              <a:rPr lang="uk-UA" sz="3200" b="1" dirty="0" smtClean="0"/>
              <a:t>нього, </a:t>
            </a:r>
            <a:r>
              <a:rPr lang="uk-UA" sz="3200" dirty="0" smtClean="0"/>
              <a:t>затвердженими наказом</a:t>
            </a:r>
            <a:r>
              <a:rPr lang="uk-UA" sz="3200" b="1" dirty="0"/>
              <a:t> </a:t>
            </a:r>
            <a:r>
              <a:rPr lang="uk-UA" sz="3200" b="1" dirty="0" smtClean="0"/>
              <a:t>МФУ</a:t>
            </a:r>
          </a:p>
          <a:p>
            <a:endParaRPr lang="uk-UA" sz="3200" b="1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7948" y="0"/>
            <a:ext cx="62257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</a:rPr>
              <a:t>Правила складання прогнозу місцевих  </a:t>
            </a:r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бюджетів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715" y="1065393"/>
            <a:ext cx="1958059" cy="2200602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uk-UA" sz="500" b="1" dirty="0" smtClean="0"/>
          </a:p>
          <a:p>
            <a:r>
              <a:rPr lang="uk-UA" sz="2200" b="1" dirty="0"/>
              <a:t>ІНСТРУКЦІЯ</a:t>
            </a:r>
            <a:endParaRPr lang="ru-RU" sz="2200" dirty="0"/>
          </a:p>
          <a:p>
            <a:r>
              <a:rPr lang="uk-UA" sz="2200" b="1" dirty="0"/>
              <a:t>щодо складання прогнозу місцевого бюджету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6327" y="5161089"/>
            <a:ext cx="9144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b="1" dirty="0" smtClean="0">
                <a:latin typeface="+mj-lt"/>
                <a:ea typeface="Times New Roman" panose="02020603050405020304" pitchFamily="18" charset="0"/>
              </a:rPr>
              <a:t>Наказ Мінфіну від 02.06.2021 № 314 «Про затвердження Типової форми п</a:t>
            </a:r>
            <a:r>
              <a:rPr lang="uk-UA" sz="2000" dirty="0" smtClean="0">
                <a:latin typeface="+mj-lt"/>
              </a:rPr>
              <a:t>рогнозу</a:t>
            </a:r>
            <a:r>
              <a:rPr lang="uk-UA" sz="2000" dirty="0">
                <a:latin typeface="+mj-lt"/>
              </a:rPr>
              <a:t> місцевого бюджету та Інструкції щодо його </a:t>
            </a:r>
            <a:r>
              <a:rPr lang="uk-UA" sz="2000" dirty="0" smtClean="0">
                <a:latin typeface="+mj-lt"/>
              </a:rPr>
              <a:t>складання»</a:t>
            </a:r>
            <a:endParaRPr lang="uk-UA" sz="2000" b="1" dirty="0" smtClean="0">
              <a:latin typeface="+mj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uk-UA" sz="2000" b="1" dirty="0" smtClean="0"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10" name="Рисунок 9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72" y="4378849"/>
            <a:ext cx="1818728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443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658533" y="1004364"/>
            <a:ext cx="9194907" cy="4832092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200" b="1" dirty="0"/>
              <a:t>Прогноз місцевого бюджету складається з використанням автоматизованої інформаційно-аналітичної </a:t>
            </a:r>
            <a:r>
              <a:rPr lang="uk-UA" sz="2200" b="1" dirty="0" smtClean="0"/>
              <a:t>систем</a:t>
            </a:r>
            <a:r>
              <a:rPr lang="uk-UA" sz="2200" dirty="0" smtClean="0"/>
              <a:t>и </a:t>
            </a:r>
            <a:r>
              <a:rPr lang="uk-UA" sz="2200" dirty="0" smtClean="0">
                <a:solidFill>
                  <a:srgbClr val="0070C0"/>
                </a:solidFill>
              </a:rPr>
              <a:t>. </a:t>
            </a:r>
          </a:p>
          <a:p>
            <a:endParaRPr lang="ru-RU" sz="2200" dirty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/>
              <a:t>У прогнозі місцевого бюджету зазначаються дані</a:t>
            </a:r>
            <a:r>
              <a:rPr lang="uk-UA" sz="2200" dirty="0"/>
              <a:t>:</a:t>
            </a: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dirty="0" smtClean="0"/>
              <a:t>   за </a:t>
            </a:r>
            <a:r>
              <a:rPr lang="uk-UA" sz="2200" dirty="0"/>
              <a:t>попередній бюджетний період (звіт) – </a:t>
            </a:r>
            <a:r>
              <a:rPr lang="uk-UA" sz="2200" b="1" dirty="0"/>
              <a:t>дані </a:t>
            </a:r>
            <a:r>
              <a:rPr lang="uk-UA" sz="2200" b="1" dirty="0" smtClean="0"/>
              <a:t>річного звіту</a:t>
            </a:r>
            <a:r>
              <a:rPr lang="uk-UA" sz="2200" dirty="0" smtClean="0"/>
              <a:t>; </a:t>
            </a: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dirty="0" smtClean="0"/>
              <a:t>  </a:t>
            </a:r>
            <a:r>
              <a:rPr lang="uk-UA" sz="2200" b="1" dirty="0" smtClean="0"/>
              <a:t>Затверджено на </a:t>
            </a:r>
            <a:r>
              <a:rPr lang="uk-UA" sz="2200" b="1" dirty="0"/>
              <a:t>поточний</a:t>
            </a:r>
            <a:r>
              <a:rPr lang="uk-UA" sz="2200" dirty="0"/>
              <a:t> бюджетний період </a:t>
            </a:r>
            <a:r>
              <a:rPr lang="uk-UA" sz="2200" dirty="0" smtClean="0"/>
              <a:t> – показники з  </a:t>
            </a:r>
          </a:p>
          <a:p>
            <a:r>
              <a:rPr lang="uk-UA" sz="2200" dirty="0" smtClean="0"/>
              <a:t>      урахуванням </a:t>
            </a:r>
            <a:r>
              <a:rPr lang="uk-UA" sz="2200" dirty="0"/>
              <a:t>усіх внесених змін </a:t>
            </a:r>
            <a:r>
              <a:rPr lang="uk-UA" sz="2200" b="1" dirty="0"/>
              <a:t>станом 01 </a:t>
            </a:r>
            <a:r>
              <a:rPr lang="uk-UA" sz="2200" b="1" dirty="0" smtClean="0"/>
              <a:t>л</a:t>
            </a:r>
            <a:r>
              <a:rPr lang="uk-UA" sz="2200" dirty="0" smtClean="0"/>
              <a:t>ипня;</a:t>
            </a:r>
            <a:endParaRPr lang="ru-RU" sz="2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dirty="0"/>
              <a:t>на середньостроковий період (</a:t>
            </a:r>
            <a:r>
              <a:rPr lang="uk-UA" sz="2200" b="1" dirty="0"/>
              <a:t>план</a:t>
            </a:r>
            <a:r>
              <a:rPr lang="uk-UA" sz="2200" dirty="0"/>
              <a:t>) – показники за видами доходів та розподіл </a:t>
            </a:r>
            <a:r>
              <a:rPr lang="uk-UA" sz="2200" dirty="0" smtClean="0"/>
              <a:t>орієнтовного </a:t>
            </a:r>
            <a:r>
              <a:rPr lang="uk-UA" sz="2200" dirty="0"/>
              <a:t>граничного показника </a:t>
            </a:r>
            <a:r>
              <a:rPr lang="uk-UA" sz="2200" b="1" dirty="0"/>
              <a:t>на середньостроковий бюджетний </a:t>
            </a:r>
            <a:r>
              <a:rPr lang="uk-UA" sz="2200" b="1" dirty="0" smtClean="0"/>
              <a:t>період</a:t>
            </a:r>
            <a:r>
              <a:rPr lang="uk-UA" sz="22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uk-UA" sz="22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dirty="0"/>
              <a:t>В</a:t>
            </a:r>
            <a:r>
              <a:rPr lang="uk-UA" sz="2200" dirty="0" smtClean="0"/>
              <a:t>артісні </a:t>
            </a:r>
            <a:r>
              <a:rPr lang="uk-UA" sz="2200" dirty="0"/>
              <a:t>показники прогнозу місцевого бюджету </a:t>
            </a:r>
            <a:r>
              <a:rPr lang="uk-UA" sz="2200" dirty="0" smtClean="0"/>
              <a:t>наводяться </a:t>
            </a:r>
            <a:r>
              <a:rPr lang="uk-UA" sz="2200" b="1" dirty="0"/>
              <a:t>у гривнях, з округленням до цілого </a:t>
            </a:r>
            <a:r>
              <a:rPr lang="uk-UA" sz="2200" b="1" dirty="0" smtClean="0"/>
              <a:t>числа</a:t>
            </a:r>
            <a:endParaRPr lang="ru-RU" sz="2200" b="1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741" y="1229148"/>
            <a:ext cx="1958059" cy="2200602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uk-UA" sz="500" b="1" dirty="0" smtClean="0"/>
          </a:p>
          <a:p>
            <a:r>
              <a:rPr lang="uk-UA" sz="2200" b="1" dirty="0"/>
              <a:t>ІНСТРУКЦІЯ</a:t>
            </a:r>
            <a:endParaRPr lang="ru-RU" sz="2200" dirty="0"/>
          </a:p>
          <a:p>
            <a:r>
              <a:rPr lang="uk-UA" sz="2200" b="1" dirty="0"/>
              <a:t>щодо складання прогнозу місцевого бюджету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" y="3628609"/>
            <a:ext cx="220980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85907" y="245331"/>
            <a:ext cx="69781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solidFill>
                  <a:srgbClr val="057792"/>
                </a:solidFill>
                <a:latin typeface="+mj-lt"/>
              </a:rPr>
              <a:t>Формування прогнозу місцевих  </a:t>
            </a:r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бюджетів</a:t>
            </a:r>
            <a:endParaRPr lang="ru-RU" sz="2200" dirty="0">
              <a:solidFill>
                <a:srgbClr val="05779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35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/>
              <a:t>Стадії бюджетного процесу в територіальній громаді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/>
          </a:p>
        </p:txBody>
      </p:sp>
      <p:sp>
        <p:nvSpPr>
          <p:cNvPr id="4" name="Прямоугольник 193"/>
          <p:cNvSpPr>
            <a:spLocks noChangeArrowheads="1"/>
          </p:cNvSpPr>
          <p:nvPr/>
        </p:nvSpPr>
        <p:spPr bwMode="auto">
          <a:xfrm>
            <a:off x="1455588" y="2156219"/>
            <a:ext cx="8852194" cy="7651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630238" algn="l"/>
              </a:tabLst>
            </a:pP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2</a:t>
            </a:r>
            <a:r>
              <a:rPr lang="uk-UA" altLang="ru-RU" sz="1600" b="1" dirty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uk-UA" altLang="ru-RU" sz="1600" b="1" dirty="0" smtClean="0">
              <a:solidFill>
                <a:schemeClr val="bg2">
                  <a:lumMod val="25000"/>
                </a:schemeClr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630238" algn="l"/>
              </a:tabLst>
            </a:pPr>
            <a:r>
              <a:rPr lang="uk-UA" altLang="ru-RU" sz="2000" b="1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2.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Складання проекту бюджету громади 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(частини 3-5  статті  75,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630238" algn="l"/>
              </a:tabLst>
            </a:pPr>
            <a:r>
              <a:rPr lang="uk-UA" altLang="ru-RU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стаття 76 БКУ)</a:t>
            </a:r>
            <a:endParaRPr kumimoji="0" lang="uk-UA" altLang="ru-RU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+mn-lt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630238" algn="l"/>
              </a:tabLst>
            </a:pPr>
            <a:endPara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+mn-lt"/>
            </a:endParaRPr>
          </a:p>
        </p:txBody>
      </p:sp>
      <p:sp>
        <p:nvSpPr>
          <p:cNvPr id="5" name="Прямоугольник 194"/>
          <p:cNvSpPr>
            <a:spLocks noChangeArrowheads="1"/>
          </p:cNvSpPr>
          <p:nvPr/>
        </p:nvSpPr>
        <p:spPr bwMode="auto">
          <a:xfrm>
            <a:off x="1936284" y="3156515"/>
            <a:ext cx="8906222" cy="7762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 3.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Розгляд проекту та прийняття рішення про</a:t>
            </a:r>
            <a:r>
              <a:rPr kumimoji="0" lang="uk-UA" altLang="ru-RU" sz="2000" b="1" i="0" u="none" strike="noStrike" cap="none" normalizeH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altLang="ru-RU" sz="2000" b="1" baseline="0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b="1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місцевий бюджет 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(стаття 77 БКУ)</a:t>
            </a:r>
            <a:endParaRPr kumimoji="0" lang="uk-UA" altLang="ru-RU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6" name="Прямоугольник 195"/>
          <p:cNvSpPr>
            <a:spLocks noChangeArrowheads="1"/>
          </p:cNvSpPr>
          <p:nvPr/>
        </p:nvSpPr>
        <p:spPr bwMode="auto">
          <a:xfrm>
            <a:off x="3516615" y="4190979"/>
            <a:ext cx="8278290" cy="7445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4. Виконання бюджету ОТГ включаючи внесення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alt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змін до рішення про місцевий бюджет 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(стаття 78 БКУ)</a:t>
            </a:r>
            <a:endParaRPr kumimoji="0" lang="uk-UA" altLang="ru-RU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7" name="Прямоугольник 196"/>
          <p:cNvSpPr>
            <a:spLocks noChangeArrowheads="1"/>
          </p:cNvSpPr>
          <p:nvPr/>
        </p:nvSpPr>
        <p:spPr bwMode="auto">
          <a:xfrm>
            <a:off x="3966097" y="5179784"/>
            <a:ext cx="7873863" cy="916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    5.</a:t>
            </a:r>
            <a:r>
              <a:rPr kumimoji="0" lang="uk-UA" altLang="ru-RU" sz="1600" b="1" i="0" u="none" strike="noStrike" cap="none" normalizeH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Підготовка та розгляд звіту  про виконання бюджету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alt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громади і прийняття рішення  </a:t>
            </a:r>
            <a:r>
              <a:rPr lang="uk-UA" alt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щодо нього 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(ст. 80 БКУ)</a:t>
            </a:r>
            <a:endParaRPr kumimoji="0" lang="uk-UA" altLang="ru-RU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470058" y="2921394"/>
            <a:ext cx="932452" cy="57594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885212" y="3952801"/>
            <a:ext cx="865505" cy="57594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516615" y="4950301"/>
            <a:ext cx="927463" cy="575945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221288" algn="l"/>
                <a:tab pos="5851525" algn="l"/>
                <a:tab pos="5940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1288" algn="l"/>
                <a:tab pos="5851525" algn="l"/>
                <a:tab pos="5940425" algn="l"/>
              </a:tabLst>
            </a:pP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1288" algn="l"/>
                <a:tab pos="5851525" algn="l"/>
                <a:tab pos="5940425" algn="l"/>
              </a:tabLst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1288" algn="l"/>
                <a:tab pos="5851525" algn="l"/>
                <a:tab pos="5940425" algn="l"/>
              </a:tabLst>
            </a:pPr>
            <a:r>
              <a:rPr kumimoji="0" lang="uk-UA" altLang="ru-RU" sz="12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1288" algn="l"/>
                <a:tab pos="5851525" algn="l"/>
                <a:tab pos="594042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-903898" y="57496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9915" y="976995"/>
            <a:ext cx="10224121" cy="9524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 algn="just">
              <a:spcAft>
                <a:spcPts val="0"/>
              </a:spcAft>
              <a:buAutoNum type="arabicPeriod"/>
              <a:tabLst>
                <a:tab pos="228600" algn="l"/>
                <a:tab pos="630555" algn="l"/>
                <a:tab pos="630555" algn="l"/>
              </a:tabLst>
            </a:pPr>
            <a:r>
              <a:rPr lang="uk-UA" sz="2000" b="1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Складання </a:t>
            </a:r>
            <a:r>
              <a:rPr lang="uk-UA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 схвалення </a:t>
            </a:r>
            <a:r>
              <a:rPr lang="uk-UA" sz="2000" b="1" dirty="0">
                <a:solidFill>
                  <a:schemeClr val="bg2">
                    <a:lumMod val="2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виконавчим органом прогнозу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місцевого бюджету, розгляд місцевою </a:t>
            </a:r>
            <a:r>
              <a:rPr lang="uk-UA" sz="2000" b="1" dirty="0">
                <a:solidFill>
                  <a:schemeClr val="bg2">
                    <a:lumMod val="2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радою у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визначному </a:t>
            </a:r>
            <a:r>
              <a:rPr lang="uk-UA" sz="2000" b="1" dirty="0">
                <a:solidFill>
                  <a:schemeClr val="bg2">
                    <a:lumMod val="2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нею порядку </a:t>
            </a:r>
            <a:r>
              <a:rPr lang="uk-UA" sz="2000" b="1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uk-UA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стаття 75</a:t>
            </a:r>
            <a:r>
              <a:rPr lang="uk-UA" sz="2000" b="1" baseline="30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uk-UA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БКУ)</a:t>
            </a:r>
            <a:endParaRPr lang="ru-RU" sz="2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uk-UA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887203" y="1720756"/>
            <a:ext cx="959304" cy="575945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54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85257" y="690538"/>
            <a:ext cx="9446024" cy="5478423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b="1" dirty="0" smtClean="0"/>
              <a:t>Зазначаються </a:t>
            </a:r>
            <a:r>
              <a:rPr lang="uk-UA" sz="2200" b="1" dirty="0"/>
              <a:t>к</a:t>
            </a:r>
            <a:r>
              <a:rPr lang="uk-UA" sz="2200" b="1" dirty="0" smtClean="0"/>
              <a:t>од </a:t>
            </a:r>
            <a:r>
              <a:rPr lang="uk-UA" sz="2200" b="1" dirty="0"/>
              <a:t>та найменування:</a:t>
            </a:r>
            <a:endParaRPr lang="ru-RU" sz="22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місцевого бюджету </a:t>
            </a:r>
            <a:r>
              <a:rPr lang="uk-UA" sz="2200" b="1" dirty="0" smtClean="0"/>
              <a:t> </a:t>
            </a:r>
            <a:r>
              <a:rPr lang="uk-UA" sz="2200" dirty="0" smtClean="0"/>
              <a:t>- відповідно </a:t>
            </a:r>
            <a:r>
              <a:rPr lang="uk-UA" sz="2200" dirty="0"/>
              <a:t>до довідника місцевих бюджетів, затвердженого </a:t>
            </a:r>
            <a:r>
              <a:rPr lang="uk-UA" sz="2200" dirty="0" smtClean="0"/>
              <a:t>Мінфіном</a:t>
            </a:r>
          </a:p>
          <a:p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показників </a:t>
            </a:r>
            <a:r>
              <a:rPr lang="uk-UA" sz="2200" b="1" dirty="0" smtClean="0"/>
              <a:t>доходів, </a:t>
            </a:r>
            <a:r>
              <a:rPr lang="uk-UA" sz="2200" b="1" dirty="0"/>
              <a:t>фінансування </a:t>
            </a:r>
            <a:r>
              <a:rPr lang="uk-UA" sz="2200" dirty="0" smtClean="0"/>
              <a:t>- відповідно </a:t>
            </a:r>
            <a:r>
              <a:rPr lang="uk-UA" sz="2200" dirty="0"/>
              <a:t>до бюджетної </a:t>
            </a:r>
            <a:r>
              <a:rPr lang="uk-UA" sz="2200" dirty="0" smtClean="0"/>
              <a:t>класифікації (</a:t>
            </a:r>
            <a:r>
              <a:rPr lang="uk-UA" sz="2200" dirty="0" smtClean="0">
                <a:solidFill>
                  <a:srgbClr val="0070C0"/>
                </a:solidFill>
              </a:rPr>
              <a:t>наказ МФУ №11 від 14.01.2011 зі змінами </a:t>
            </a:r>
            <a:r>
              <a:rPr lang="en-US" sz="2200" i="1" dirty="0" smtClean="0">
                <a:solidFill>
                  <a:srgbClr val="0070C0"/>
                </a:solidFill>
                <a:hlinkClick r:id="rId3"/>
              </a:rPr>
              <a:t>https</a:t>
            </a:r>
            <a:r>
              <a:rPr lang="en-US" sz="2200" i="1" dirty="0">
                <a:solidFill>
                  <a:srgbClr val="0070C0"/>
                </a:solidFill>
                <a:hlinkClick r:id="rId3"/>
              </a:rPr>
              <a:t>://zakononline.com.ua/documents/show/128643___673400</a:t>
            </a:r>
            <a:r>
              <a:rPr lang="uk-UA" sz="2200" dirty="0" smtClean="0"/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показників видатків та надання кредитів </a:t>
            </a:r>
            <a:r>
              <a:rPr lang="uk-UA" sz="2200" dirty="0"/>
              <a:t>з місцевого бюджету </a:t>
            </a:r>
            <a:r>
              <a:rPr lang="uk-UA" sz="2200" dirty="0" smtClean="0"/>
              <a:t>- </a:t>
            </a:r>
            <a:r>
              <a:rPr lang="uk-UA" sz="2200" dirty="0"/>
              <a:t>відповідно до Програмної та Типової програмної класифікацій видатків та кредитування місцевого бюджету, затверджених </a:t>
            </a:r>
            <a:r>
              <a:rPr lang="uk-UA" sz="2200" dirty="0" smtClean="0"/>
              <a:t>Мінфіном (</a:t>
            </a:r>
            <a:r>
              <a:rPr lang="uk-UA" sz="2200" dirty="0" smtClean="0">
                <a:solidFill>
                  <a:srgbClr val="0070C0"/>
                </a:solidFill>
              </a:rPr>
              <a:t>наказ МФУ №793 від 20.09. 2017 зі змінами </a:t>
            </a:r>
            <a:r>
              <a:rPr lang="en-US" sz="2200" i="1" dirty="0" smtClean="0">
                <a:solidFill>
                  <a:srgbClr val="0070C0"/>
                </a:solidFill>
                <a:hlinkClick r:id="rId4"/>
              </a:rPr>
              <a:t>https</a:t>
            </a:r>
            <a:r>
              <a:rPr lang="en-US" sz="2200" i="1" dirty="0">
                <a:solidFill>
                  <a:srgbClr val="0070C0"/>
                </a:solidFill>
                <a:hlinkClick r:id="rId4"/>
              </a:rPr>
              <a:t>://zakon.rada.gov.ua/rada/show/v0793201-17#Text</a:t>
            </a:r>
            <a:r>
              <a:rPr lang="uk-UA" sz="2200" dirty="0" smtClean="0"/>
              <a:t>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200" b="1" dirty="0"/>
              <a:t>головних розпорядників коштів </a:t>
            </a:r>
            <a:r>
              <a:rPr lang="uk-UA" sz="2200" dirty="0" smtClean="0"/>
              <a:t>- згідно </a:t>
            </a:r>
            <a:r>
              <a:rPr lang="uk-UA" sz="2200" dirty="0"/>
              <a:t>з Типовою відомчою класифікацією видатків та кредитування місцевого </a:t>
            </a:r>
            <a:r>
              <a:rPr lang="uk-UA" sz="2200" dirty="0" smtClean="0"/>
              <a:t>бюджету (</a:t>
            </a:r>
            <a:r>
              <a:rPr lang="uk-UA" sz="2200" dirty="0">
                <a:solidFill>
                  <a:srgbClr val="0070C0"/>
                </a:solidFill>
              </a:rPr>
              <a:t>наказ МФУ №11</a:t>
            </a:r>
            <a:r>
              <a:rPr lang="uk-UA" sz="2200" dirty="0" smtClean="0"/>
              <a:t>) </a:t>
            </a:r>
            <a:r>
              <a:rPr lang="uk-UA" sz="2200" dirty="0"/>
              <a:t>та  установчими </a:t>
            </a:r>
            <a:r>
              <a:rPr lang="uk-UA" sz="2200" dirty="0" smtClean="0"/>
              <a:t>документами </a:t>
            </a:r>
            <a:r>
              <a:rPr lang="uk-UA" sz="2200" dirty="0"/>
              <a:t> </a:t>
            </a:r>
            <a:endParaRPr lang="ru-RU" sz="2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1741" y="1229148"/>
            <a:ext cx="1958059" cy="2200602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uk-UA" sz="500" b="1" dirty="0" smtClean="0"/>
          </a:p>
          <a:p>
            <a:r>
              <a:rPr lang="uk-UA" sz="2200" b="1" dirty="0"/>
              <a:t>ІНСТРУКЦІЯ</a:t>
            </a:r>
            <a:endParaRPr lang="ru-RU" sz="2200" dirty="0"/>
          </a:p>
          <a:p>
            <a:r>
              <a:rPr lang="uk-UA" sz="2200" b="1" dirty="0"/>
              <a:t>щодо складання прогнозу місцевого бюджету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771" y="3732518"/>
            <a:ext cx="23317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85257" y="259651"/>
            <a:ext cx="71229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Формування прогнозу місцевих  бюджетів</a:t>
            </a:r>
            <a:endParaRPr lang="ru-RU" sz="2200" dirty="0">
              <a:solidFill>
                <a:srgbClr val="057792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42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677488" y="961786"/>
            <a:ext cx="9237081" cy="5170646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uk-UA" sz="2200" dirty="0"/>
              <a:t> М</a:t>
            </a:r>
            <a:r>
              <a:rPr lang="uk-UA" sz="2200" dirty="0" smtClean="0"/>
              <a:t>істить </a:t>
            </a:r>
            <a:r>
              <a:rPr lang="uk-UA" sz="2200" b="1" dirty="0"/>
              <a:t>текстову </a:t>
            </a:r>
            <a:r>
              <a:rPr lang="uk-UA" sz="2200" b="1" dirty="0" smtClean="0"/>
              <a:t>частину </a:t>
            </a:r>
            <a:r>
              <a:rPr lang="uk-UA" sz="2200" dirty="0" smtClean="0"/>
              <a:t>(</a:t>
            </a:r>
            <a:r>
              <a:rPr lang="uk-UA" sz="2200" dirty="0" smtClean="0">
                <a:solidFill>
                  <a:schemeClr val="accent4">
                    <a:lumMod val="75000"/>
                  </a:schemeClr>
                </a:solidFill>
              </a:rPr>
              <a:t>9 розділів</a:t>
            </a:r>
            <a:r>
              <a:rPr lang="uk-UA" sz="2200" dirty="0" smtClean="0"/>
              <a:t>)  та </a:t>
            </a:r>
          </a:p>
          <a:p>
            <a:r>
              <a:rPr lang="uk-UA" sz="2200" b="1" dirty="0"/>
              <a:t> </a:t>
            </a:r>
            <a:r>
              <a:rPr lang="uk-UA" sz="2200" b="1" dirty="0" smtClean="0"/>
              <a:t>    додатки</a:t>
            </a:r>
            <a:r>
              <a:rPr lang="uk-UA" sz="2200" dirty="0" smtClean="0"/>
              <a:t> (</a:t>
            </a:r>
            <a:r>
              <a:rPr lang="uk-UA" sz="2200" dirty="0" smtClean="0">
                <a:solidFill>
                  <a:schemeClr val="accent4">
                    <a:lumMod val="75000"/>
                  </a:schemeClr>
                </a:solidFill>
              </a:rPr>
              <a:t>12  додатків</a:t>
            </a:r>
            <a:r>
              <a:rPr lang="uk-UA" sz="2200" dirty="0" smtClean="0"/>
              <a:t>), </a:t>
            </a:r>
            <a:r>
              <a:rPr lang="uk-UA" sz="2200" dirty="0"/>
              <a:t>які є невід’ємною складовою частиною </a:t>
            </a:r>
            <a:r>
              <a:rPr lang="uk-UA" sz="2200" dirty="0" smtClean="0"/>
              <a:t>цього прогнозу.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uk-UA" sz="2200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200" dirty="0" smtClean="0"/>
              <a:t> </a:t>
            </a:r>
            <a:r>
              <a:rPr lang="uk-UA" sz="2200" b="1" dirty="0" smtClean="0"/>
              <a:t>Нумерація </a:t>
            </a:r>
            <a:r>
              <a:rPr lang="uk-UA" sz="2200" dirty="0"/>
              <a:t>розділів ,</a:t>
            </a:r>
            <a:r>
              <a:rPr lang="uk-UA" sz="2200" dirty="0" smtClean="0"/>
              <a:t> </a:t>
            </a:r>
            <a:r>
              <a:rPr lang="uk-UA" sz="2200" dirty="0"/>
              <a:t>пунктів текстової частини </a:t>
            </a:r>
            <a:r>
              <a:rPr lang="uk-UA" sz="2200" dirty="0" smtClean="0"/>
              <a:t>прогнозу, додатків здійснюється </a:t>
            </a:r>
            <a:r>
              <a:rPr lang="uk-UA" sz="2200" b="1" dirty="0"/>
              <a:t>у числовій </a:t>
            </a:r>
            <a:r>
              <a:rPr lang="uk-UA" sz="2200" b="1" dirty="0" smtClean="0"/>
              <a:t>послідовності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uk-UA" sz="22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dirty="0"/>
              <a:t>Додатки заповнюються та додаються до прогнозу місцевого бюджету </a:t>
            </a:r>
            <a:r>
              <a:rPr lang="uk-UA" sz="2200" b="1" dirty="0"/>
              <a:t>виключно за наявності інформації</a:t>
            </a:r>
            <a:r>
              <a:rPr lang="uk-UA" sz="2200" dirty="0"/>
              <a:t>, яка міститься у цих додатках. </a:t>
            </a:r>
            <a:endParaRPr lang="uk-UA" sz="22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2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200" dirty="0" smtClean="0"/>
              <a:t>У </a:t>
            </a:r>
            <a:r>
              <a:rPr lang="uk-UA" sz="2200" dirty="0"/>
              <a:t>разі відсутності інформації, необхідної для заповнення будь якого із додатків, </a:t>
            </a:r>
            <a:r>
              <a:rPr lang="uk-UA" sz="2200" dirty="0">
                <a:solidFill>
                  <a:srgbClr val="002060"/>
                </a:solidFill>
              </a:rPr>
              <a:t>порядок додатків та нумерація</a:t>
            </a:r>
            <a:r>
              <a:rPr lang="uk-UA" sz="2200" dirty="0"/>
              <a:t>, визначена Типовою формою прогнозу місцевого бюджету, </a:t>
            </a:r>
            <a:r>
              <a:rPr lang="uk-UA" sz="2200" b="1" dirty="0">
                <a:solidFill>
                  <a:srgbClr val="002060"/>
                </a:solidFill>
              </a:rPr>
              <a:t>не змінюється</a:t>
            </a:r>
            <a:r>
              <a:rPr lang="uk-UA" sz="2200" dirty="0">
                <a:solidFill>
                  <a:srgbClr val="002060"/>
                </a:solidFill>
              </a:rPr>
              <a:t>, </a:t>
            </a:r>
            <a:r>
              <a:rPr lang="uk-UA" sz="2200" dirty="0"/>
              <a:t>а також зазначається інформація про відсутність таких </a:t>
            </a:r>
            <a:r>
              <a:rPr lang="uk-UA" sz="2200" dirty="0" smtClean="0"/>
              <a:t>додатків</a:t>
            </a:r>
            <a:endParaRPr lang="ru-RU" sz="2200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251741" y="1229148"/>
            <a:ext cx="1958059" cy="2200602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uk-UA" sz="500" b="1" dirty="0" smtClean="0"/>
          </a:p>
          <a:p>
            <a:r>
              <a:rPr lang="uk-UA" sz="2200" b="1" dirty="0"/>
              <a:t>ІНСТРУКЦІЯ</a:t>
            </a:r>
            <a:endParaRPr lang="ru-RU" sz="2200" dirty="0"/>
          </a:p>
          <a:p>
            <a:r>
              <a:rPr lang="uk-UA" sz="2200" b="1" dirty="0"/>
              <a:t>щодо складання прогнозу місцевого бюджету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771" y="3732518"/>
            <a:ext cx="24148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68827" y="96422"/>
            <a:ext cx="69781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solidFill>
                  <a:srgbClr val="057792"/>
                </a:solidFill>
                <a:latin typeface="+mj-lt"/>
              </a:rPr>
              <a:t>Формування прогнозу місцевих  бюджетів</a:t>
            </a:r>
            <a:endParaRPr lang="ru-RU" sz="2200" dirty="0">
              <a:solidFill>
                <a:srgbClr val="05779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088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794934" y="715277"/>
            <a:ext cx="10168466" cy="5632311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b="1" dirty="0" smtClean="0"/>
              <a:t>складається </a:t>
            </a:r>
            <a:r>
              <a:rPr lang="uk-UA" sz="2000" b="1" dirty="0"/>
              <a:t>на основі поданих </a:t>
            </a:r>
            <a:r>
              <a:rPr lang="uk-UA" sz="2000" b="1" dirty="0" smtClean="0"/>
              <a:t>ГРК пропозицій </a:t>
            </a:r>
            <a:r>
              <a:rPr lang="uk-UA" sz="2000" dirty="0"/>
              <a:t>до </a:t>
            </a:r>
            <a:r>
              <a:rPr lang="uk-UA" sz="2000" dirty="0" smtClean="0"/>
              <a:t>прогнозу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b="1" dirty="0" smtClean="0">
                <a:solidFill>
                  <a:srgbClr val="0033CC"/>
                </a:solidFill>
              </a:rPr>
              <a:t>ФІНОРГАН </a:t>
            </a:r>
            <a:r>
              <a:rPr lang="uk-UA" sz="2000" dirty="0"/>
              <a:t>подає</a:t>
            </a:r>
            <a:r>
              <a:rPr lang="uk-UA" sz="2000" b="1" dirty="0"/>
              <a:t> </a:t>
            </a:r>
            <a:r>
              <a:rPr lang="uk-UA" sz="2000" dirty="0"/>
              <a:t>с</a:t>
            </a:r>
            <a:r>
              <a:rPr lang="uk-UA" sz="2000" dirty="0" smtClean="0"/>
              <a:t>формований </a:t>
            </a:r>
            <a:r>
              <a:rPr lang="uk-UA" sz="2000" dirty="0"/>
              <a:t>прогноз </a:t>
            </a:r>
            <a:r>
              <a:rPr lang="uk-UA" sz="2000" b="1" dirty="0" smtClean="0">
                <a:solidFill>
                  <a:srgbClr val="002060"/>
                </a:solidFill>
              </a:rPr>
              <a:t>виконавчим </a:t>
            </a:r>
            <a:r>
              <a:rPr lang="uk-UA" sz="2000" b="1" dirty="0">
                <a:solidFill>
                  <a:srgbClr val="002060"/>
                </a:solidFill>
              </a:rPr>
              <a:t>органам </a:t>
            </a:r>
            <a:r>
              <a:rPr lang="uk-UA" sz="2000" dirty="0"/>
              <a:t>відповідних місцевих рад не пізніше</a:t>
            </a:r>
            <a:r>
              <a:rPr lang="uk-UA" sz="2000" b="1" dirty="0">
                <a:solidFill>
                  <a:srgbClr val="0070C0"/>
                </a:solidFill>
              </a:rPr>
              <a:t> </a:t>
            </a:r>
            <a:r>
              <a:rPr lang="uk-UA" sz="2000" b="1" dirty="0">
                <a:solidFill>
                  <a:srgbClr val="002060"/>
                </a:solidFill>
              </a:rPr>
              <a:t>15 серпня </a:t>
            </a:r>
            <a:r>
              <a:rPr lang="uk-UA" sz="2000" dirty="0"/>
              <a:t>року, що передує плановому</a:t>
            </a:r>
            <a:r>
              <a:rPr lang="uk-UA" sz="20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b="1" dirty="0" smtClean="0">
                <a:solidFill>
                  <a:srgbClr val="0033CC"/>
                </a:solidFill>
              </a:rPr>
              <a:t>ВИКОНАВЧІ ОРГАНИ </a:t>
            </a:r>
            <a:r>
              <a:rPr lang="uk-UA" sz="2000" dirty="0" smtClean="0"/>
              <a:t>відповідних </a:t>
            </a:r>
            <a:r>
              <a:rPr lang="uk-UA" sz="2000" dirty="0"/>
              <a:t>місцевих рад </a:t>
            </a:r>
            <a:r>
              <a:rPr lang="uk-UA" sz="2000" b="1" dirty="0" smtClean="0"/>
              <a:t>забезпечують</a:t>
            </a:r>
            <a:r>
              <a:rPr lang="uk-UA" sz="2000" b="1" dirty="0"/>
              <a:t>:</a:t>
            </a:r>
            <a:endParaRPr lang="ru-RU" sz="2000" b="1" dirty="0"/>
          </a:p>
          <a:p>
            <a:r>
              <a:rPr lang="uk-UA" sz="2000" dirty="0" smtClean="0"/>
              <a:t> -  </a:t>
            </a:r>
            <a:r>
              <a:rPr lang="uk-UA" sz="2000" b="1" dirty="0" smtClean="0">
                <a:solidFill>
                  <a:srgbClr val="002060"/>
                </a:solidFill>
              </a:rPr>
              <a:t>розгляд</a:t>
            </a:r>
            <a:r>
              <a:rPr lang="uk-UA" sz="2000" dirty="0" smtClean="0"/>
              <a:t> </a:t>
            </a:r>
            <a:r>
              <a:rPr lang="uk-UA" sz="2000" dirty="0"/>
              <a:t>поданого фінорганом прогнозу місцевого бюджету; </a:t>
            </a:r>
            <a:endParaRPr lang="ru-RU" sz="2000" dirty="0"/>
          </a:p>
          <a:p>
            <a:r>
              <a:rPr lang="uk-UA" sz="2000" dirty="0" smtClean="0"/>
              <a:t> -  </a:t>
            </a:r>
            <a:r>
              <a:rPr lang="uk-UA" sz="2000" b="1" dirty="0" smtClean="0"/>
              <a:t>схвалення </a:t>
            </a:r>
            <a:r>
              <a:rPr lang="uk-UA" sz="2000" dirty="0" smtClean="0"/>
              <a:t>до </a:t>
            </a:r>
            <a:r>
              <a:rPr lang="uk-UA" sz="2000" b="1" dirty="0">
                <a:solidFill>
                  <a:srgbClr val="002060"/>
                </a:solidFill>
              </a:rPr>
              <a:t>01 вересня </a:t>
            </a:r>
            <a:r>
              <a:rPr lang="uk-UA" sz="2000" dirty="0"/>
              <a:t>року, що передує </a:t>
            </a:r>
            <a:r>
              <a:rPr lang="uk-UA" sz="2000" dirty="0" smtClean="0"/>
              <a:t>плановому </a:t>
            </a:r>
            <a:endParaRPr lang="ru-RU" sz="2000" dirty="0"/>
          </a:p>
          <a:p>
            <a:r>
              <a:rPr lang="uk-UA" sz="2000" dirty="0" smtClean="0"/>
              <a:t> -  </a:t>
            </a:r>
            <a:r>
              <a:rPr lang="uk-UA" sz="2000" b="1" dirty="0" smtClean="0"/>
              <a:t>подання</a:t>
            </a:r>
            <a:r>
              <a:rPr lang="uk-UA" sz="2000" dirty="0" smtClean="0">
                <a:solidFill>
                  <a:srgbClr val="002060"/>
                </a:solidFill>
              </a:rPr>
              <a:t> </a:t>
            </a:r>
            <a:r>
              <a:rPr lang="uk-UA" sz="2000" b="1" dirty="0">
                <a:solidFill>
                  <a:srgbClr val="0070C0"/>
                </a:solidFill>
              </a:rPr>
              <a:t>у п’ятиденний строк </a:t>
            </a:r>
            <a:r>
              <a:rPr lang="uk-UA" sz="2000" dirty="0"/>
              <a:t>після </a:t>
            </a:r>
            <a:r>
              <a:rPr lang="uk-UA" sz="2000" dirty="0">
                <a:solidFill>
                  <a:srgbClr val="002060"/>
                </a:solidFill>
              </a:rPr>
              <a:t>схвалення</a:t>
            </a:r>
            <a:r>
              <a:rPr lang="uk-UA" sz="2000" dirty="0"/>
              <a:t> </a:t>
            </a:r>
            <a:r>
              <a:rPr lang="uk-UA" sz="2000" dirty="0" smtClean="0"/>
              <a:t>разом </a:t>
            </a:r>
            <a:r>
              <a:rPr lang="uk-UA" sz="2000" dirty="0"/>
              <a:t>із фінансово-економічним </a:t>
            </a:r>
            <a:endParaRPr lang="uk-UA" sz="2000" dirty="0" smtClean="0"/>
          </a:p>
          <a:p>
            <a:r>
              <a:rPr lang="uk-UA" sz="2000" dirty="0"/>
              <a:t> </a:t>
            </a:r>
            <a:r>
              <a:rPr lang="uk-UA" sz="2000" dirty="0" smtClean="0"/>
              <a:t>    обґрунтуванням </a:t>
            </a:r>
            <a:r>
              <a:rPr lang="uk-UA" sz="2000" b="1" dirty="0"/>
              <a:t>до </a:t>
            </a:r>
            <a:r>
              <a:rPr lang="uk-UA" sz="2000" b="1" dirty="0" smtClean="0"/>
              <a:t>відповідних </a:t>
            </a:r>
            <a:r>
              <a:rPr lang="uk-UA" sz="2000" b="1" dirty="0"/>
              <a:t>місцевих рад </a:t>
            </a:r>
            <a:r>
              <a:rPr lang="uk-UA" sz="2000" dirty="0"/>
              <a:t>для розгляду у </a:t>
            </a:r>
            <a:r>
              <a:rPr lang="uk-UA" sz="2000" dirty="0" smtClean="0"/>
              <a:t>порядку,  </a:t>
            </a:r>
          </a:p>
          <a:p>
            <a:r>
              <a:rPr lang="uk-UA" sz="2000" dirty="0"/>
              <a:t> </a:t>
            </a:r>
            <a:r>
              <a:rPr lang="uk-UA" sz="2000" dirty="0" smtClean="0"/>
              <a:t>    визначеному відповідними </a:t>
            </a:r>
            <a:r>
              <a:rPr lang="uk-UA" sz="2000" dirty="0"/>
              <a:t>радами;</a:t>
            </a:r>
            <a:endParaRPr lang="ru-RU" sz="2000" dirty="0"/>
          </a:p>
          <a:p>
            <a:r>
              <a:rPr lang="uk-UA" sz="2000" dirty="0" smtClean="0"/>
              <a:t> -  </a:t>
            </a:r>
            <a:r>
              <a:rPr lang="uk-UA" sz="2000" b="1" dirty="0" smtClean="0">
                <a:solidFill>
                  <a:srgbClr val="002060"/>
                </a:solidFill>
              </a:rPr>
              <a:t>оприлюднення</a:t>
            </a:r>
            <a:r>
              <a:rPr lang="uk-UA" sz="2000" dirty="0" smtClean="0">
                <a:solidFill>
                  <a:srgbClr val="002060"/>
                </a:solidFill>
              </a:rPr>
              <a:t> </a:t>
            </a:r>
            <a:r>
              <a:rPr lang="uk-UA" sz="2000" b="1" dirty="0">
                <a:solidFill>
                  <a:srgbClr val="002060"/>
                </a:solidFill>
              </a:rPr>
              <a:t>у п’ятиденний строк </a:t>
            </a:r>
            <a:r>
              <a:rPr lang="uk-UA" sz="2000" b="1" dirty="0"/>
              <a:t>після схвалення </a:t>
            </a:r>
            <a:r>
              <a:rPr lang="uk-UA" sz="2000" dirty="0"/>
              <a:t>прогнозу місцевого </a:t>
            </a:r>
            <a:endParaRPr lang="uk-UA" sz="2000" dirty="0" smtClean="0"/>
          </a:p>
          <a:p>
            <a:r>
              <a:rPr lang="uk-UA" sz="2000" dirty="0"/>
              <a:t> </a:t>
            </a:r>
            <a:r>
              <a:rPr lang="uk-UA" sz="2000" dirty="0" smtClean="0"/>
              <a:t>   бюджету </a:t>
            </a:r>
          </a:p>
          <a:p>
            <a:endParaRPr lang="uk-UA" sz="20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000" b="1" dirty="0" smtClean="0">
                <a:solidFill>
                  <a:srgbClr val="002060"/>
                </a:solidFill>
              </a:rPr>
              <a:t>Із </a:t>
            </a:r>
            <a:r>
              <a:rPr lang="uk-UA" sz="2000" b="1" dirty="0">
                <a:solidFill>
                  <a:srgbClr val="002060"/>
                </a:solidFill>
              </a:rPr>
              <a:t>дня схвалення прогнозу місцевого бюджету втрачає чинність прогноз місцевого бюджету, схвалений у попередньому бюджетному періоді</a:t>
            </a:r>
            <a:r>
              <a:rPr lang="uk-UA" sz="2000" dirty="0" smtClean="0"/>
              <a:t>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uk-UA" sz="20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000" dirty="0" smtClean="0"/>
              <a:t>Прогноз </a:t>
            </a:r>
            <a:r>
              <a:rPr lang="uk-UA" sz="2000" b="1" dirty="0" smtClean="0">
                <a:solidFill>
                  <a:srgbClr val="002060"/>
                </a:solidFill>
              </a:rPr>
              <a:t>у п’ятиденний строк </a:t>
            </a:r>
            <a:r>
              <a:rPr lang="uk-UA" sz="2000" dirty="0"/>
              <a:t>після його схвалення виконавчими органами та подання </a:t>
            </a:r>
            <a:r>
              <a:rPr lang="uk-UA" sz="2000" dirty="0" smtClean="0"/>
              <a:t>до відповідних </a:t>
            </a:r>
            <a:r>
              <a:rPr lang="uk-UA" sz="2000" dirty="0"/>
              <a:t>місцевих рад </a:t>
            </a:r>
            <a:r>
              <a:rPr lang="uk-UA" sz="2000" b="1" dirty="0"/>
              <a:t>фінорган подає, з використанням автоматизованої інформаційно-аналітичної системи, до Мінфіну</a:t>
            </a:r>
            <a:endParaRPr lang="uk-UA" sz="2000" b="1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99773" y="715277"/>
            <a:ext cx="1695162" cy="2015936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uk-UA" sz="500" b="1" dirty="0" smtClean="0"/>
          </a:p>
          <a:p>
            <a:r>
              <a:rPr lang="uk-UA" sz="2000" b="1" dirty="0"/>
              <a:t>ІНСТРУКЦІЯ</a:t>
            </a:r>
            <a:endParaRPr lang="ru-RU" sz="2000" dirty="0"/>
          </a:p>
          <a:p>
            <a:r>
              <a:rPr lang="uk-UA" sz="2000" b="1" dirty="0"/>
              <a:t>щодо складання прогнозу місцевого бюджету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772" y="3732518"/>
            <a:ext cx="1695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99966" y="284390"/>
            <a:ext cx="69781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solidFill>
                  <a:srgbClr val="057792"/>
                </a:solidFill>
                <a:latin typeface="Arial Black" panose="020B0A04020102020204" pitchFamily="34" charset="0"/>
              </a:rPr>
              <a:t>Формування прогнозу місцевих  бюджетів</a:t>
            </a:r>
            <a:endParaRPr lang="ru-RU" sz="2200" dirty="0">
              <a:solidFill>
                <a:srgbClr val="05779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94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76373" y="1306769"/>
            <a:ext cx="937706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❖</a:t>
            </a:r>
            <a:r>
              <a:rPr lang="ru-RU" dirty="0" smtClean="0"/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нормативних </a:t>
            </a:r>
            <a:r>
              <a:rPr lang="ru-RU" sz="2200" b="1" dirty="0">
                <a:solidFill>
                  <a:srgbClr val="002060"/>
                </a:solidFill>
              </a:rPr>
              <a:t>актів, на яких ґрунтується Прогноз на </a:t>
            </a:r>
            <a:r>
              <a:rPr lang="uk-UA" sz="2200" b="1" dirty="0" smtClean="0">
                <a:solidFill>
                  <a:srgbClr val="002060"/>
                </a:solidFill>
              </a:rPr>
              <a:t>середньостроковий період </a:t>
            </a:r>
          </a:p>
          <a:p>
            <a:r>
              <a:rPr lang="uk-UA" sz="2200" dirty="0" smtClean="0">
                <a:solidFill>
                  <a:srgbClr val="002060"/>
                </a:solidFill>
              </a:rPr>
              <a:t>(</a:t>
            </a:r>
            <a:r>
              <a:rPr lang="uk-UA" sz="2200" i="1" dirty="0" smtClean="0"/>
              <a:t>БКУ, Бюджетна декларація, попередні прогнози, звіти тощо</a:t>
            </a:r>
            <a:r>
              <a:rPr lang="uk-UA" sz="2200" dirty="0" smtClean="0"/>
              <a:t>)</a:t>
            </a:r>
          </a:p>
          <a:p>
            <a:endParaRPr lang="uk-UA" sz="2200" b="1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200" b="1" dirty="0" smtClean="0">
                <a:solidFill>
                  <a:srgbClr val="002060"/>
                </a:solidFill>
              </a:rPr>
              <a:t>відповідність цілям та пріоритетам, визначених у прогнозних та програмних документах соцекономрозвитку України і відповідної території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uk-UA" sz="2200" b="1" dirty="0" smtClean="0">
              <a:solidFill>
                <a:srgbClr val="002060"/>
              </a:solidFill>
            </a:endParaRPr>
          </a:p>
          <a:p>
            <a:r>
              <a:rPr lang="uk-UA" sz="2200" b="1" dirty="0" smtClean="0">
                <a:solidFill>
                  <a:srgbClr val="002060"/>
                </a:solidFill>
              </a:rPr>
              <a:t>❖ мети Прогнозу місцевого бюджету, як документу середньострокового  бюджетного</a:t>
            </a:r>
            <a:r>
              <a:rPr lang="uk-UA" sz="2200" dirty="0" smtClean="0"/>
              <a:t> </a:t>
            </a:r>
            <a:r>
              <a:rPr lang="uk-UA" sz="2200" b="1" dirty="0" smtClean="0">
                <a:solidFill>
                  <a:srgbClr val="002060"/>
                </a:solidFill>
              </a:rPr>
              <a:t>планування</a:t>
            </a:r>
          </a:p>
          <a:p>
            <a:r>
              <a:rPr lang="uk-UA" sz="2200" i="1" dirty="0" smtClean="0"/>
              <a:t>(мета має дотримувати взаємозв’язок Прогнозу  бюджету  із цілями стратегічних документів та спрямована на ефективне управління коштами</a:t>
            </a:r>
            <a:r>
              <a:rPr lang="ru-RU" sz="2800" dirty="0" smtClean="0"/>
              <a:t>) </a:t>
            </a:r>
            <a:endParaRPr lang="uk-UA" sz="28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184003" y="1068514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2005" y="2432527"/>
            <a:ext cx="2244831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sz="2000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03" y="3765987"/>
            <a:ext cx="1594505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657600" y="212016"/>
            <a:ext cx="462177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4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43546" y="1479428"/>
            <a:ext cx="960989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200" b="1" dirty="0" smtClean="0"/>
              <a:t>основних завдань бюджетної політики відповідної території на середньостроковий період  </a:t>
            </a:r>
          </a:p>
          <a:p>
            <a:r>
              <a:rPr lang="uk-UA" sz="2200" b="1" dirty="0"/>
              <a:t> </a:t>
            </a:r>
            <a:r>
              <a:rPr lang="uk-UA" sz="2200" b="1" dirty="0" smtClean="0"/>
              <a:t>    </a:t>
            </a:r>
            <a:r>
              <a:rPr lang="uk-UA" sz="2200" dirty="0" smtClean="0"/>
              <a:t>(</a:t>
            </a:r>
            <a:r>
              <a:rPr lang="uk-UA" sz="2200" i="1" dirty="0" smtClean="0"/>
              <a:t>мають передбачати шляхи досягнення мети, визначати </a:t>
            </a:r>
          </a:p>
          <a:p>
            <a:r>
              <a:rPr lang="uk-UA" sz="2200" i="1" dirty="0"/>
              <a:t> </a:t>
            </a:r>
            <a:r>
              <a:rPr lang="uk-UA" sz="2200" i="1" dirty="0" smtClean="0"/>
              <a:t>    загальний підхід до реалізації, наміри ОМС стосовно  </a:t>
            </a:r>
          </a:p>
          <a:p>
            <a:r>
              <a:rPr lang="uk-UA" sz="2200" i="1" dirty="0"/>
              <a:t> </a:t>
            </a:r>
            <a:r>
              <a:rPr lang="uk-UA" sz="2200" i="1" dirty="0" smtClean="0"/>
              <a:t>    підвищення якості та прозорості управлінням місцевими </a:t>
            </a:r>
          </a:p>
          <a:p>
            <a:r>
              <a:rPr lang="uk-UA" sz="2200" i="1" dirty="0"/>
              <a:t> </a:t>
            </a:r>
            <a:r>
              <a:rPr lang="uk-UA" sz="2200" i="1" dirty="0" smtClean="0"/>
              <a:t>   фінансами</a:t>
            </a:r>
            <a:r>
              <a:rPr lang="ru-RU" sz="2200" dirty="0" smtClean="0"/>
              <a:t>)</a:t>
            </a:r>
          </a:p>
          <a:p>
            <a:pPr algn="just"/>
            <a:r>
              <a:rPr lang="uk-UA" sz="2200" dirty="0"/>
              <a:t>Мету і завдання прогнозу місцевого бюджету </a:t>
            </a:r>
            <a:r>
              <a:rPr lang="uk-UA" sz="2200" b="1" dirty="0"/>
              <a:t>доцільно</a:t>
            </a:r>
            <a:r>
              <a:rPr lang="uk-UA" sz="2200" dirty="0"/>
              <a:t> доводити до ГРК разом з орієнтовними граничними показниками видатків та надання </a:t>
            </a:r>
            <a:r>
              <a:rPr lang="uk-UA" sz="2200" dirty="0" smtClean="0"/>
              <a:t>кредиті</a:t>
            </a:r>
            <a:endParaRPr lang="uk-UA" sz="2200" dirty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uk-UA" sz="2200" dirty="0" smtClean="0"/>
          </a:p>
          <a:p>
            <a:r>
              <a:rPr lang="uk-UA" sz="2200" dirty="0" smtClean="0"/>
              <a:t>❖ </a:t>
            </a:r>
            <a:r>
              <a:rPr lang="uk-UA" sz="2200" b="1" dirty="0" smtClean="0"/>
              <a:t>цілей та очікуваних результатів, яких планується досягти у </a:t>
            </a:r>
          </a:p>
          <a:p>
            <a:r>
              <a:rPr lang="uk-UA" sz="2200" b="1" dirty="0"/>
              <a:t> </a:t>
            </a:r>
            <a:r>
              <a:rPr lang="uk-UA" sz="2200" b="1" dirty="0" smtClean="0"/>
              <a:t>   середньостроковій перспективі в рамках виконання </a:t>
            </a:r>
          </a:p>
          <a:p>
            <a:r>
              <a:rPr lang="uk-UA" sz="2200" b="1" dirty="0"/>
              <a:t> </a:t>
            </a:r>
            <a:r>
              <a:rPr lang="uk-UA" sz="2200" b="1" dirty="0" smtClean="0"/>
              <a:t>  завдань Прогнозу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84003" y="1068514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2006" y="2432527"/>
            <a:ext cx="186960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03" y="3765987"/>
            <a:ext cx="1594505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627636" y="268011"/>
            <a:ext cx="462177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200" dirty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Текстова частина Прогнозу</a:t>
            </a:r>
          </a:p>
        </p:txBody>
      </p:sp>
    </p:spTree>
    <p:extLst>
      <p:ext uri="{BB962C8B-B14F-4D97-AF65-F5344CB8AC3E}">
        <p14:creationId xmlns:p14="http://schemas.microsoft.com/office/powerpoint/2010/main" val="148814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23926" y="121667"/>
            <a:ext cx="50194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63640" y="1110096"/>
            <a:ext cx="920541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r>
              <a:rPr lang="uk-UA" sz="2400" dirty="0" smtClean="0">
                <a:solidFill>
                  <a:srgbClr val="002060"/>
                </a:solidFill>
              </a:rPr>
              <a:t>❖ </a:t>
            </a:r>
            <a:r>
              <a:rPr lang="uk-UA" sz="2400" b="1" dirty="0" smtClean="0"/>
              <a:t>можливих ризиків невиконання прогнозних показників та заходів з мінімізації впливу фіскальних ризиків на показники бюджету</a:t>
            </a:r>
            <a:endParaRPr lang="uk-UA" sz="2400" b="1" dirty="0"/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uk-UA" sz="2400" dirty="0"/>
              <a:t> </a:t>
            </a:r>
            <a:r>
              <a:rPr lang="uk-UA" sz="2400" dirty="0" smtClean="0"/>
              <a:t>         </a:t>
            </a:r>
            <a:r>
              <a:rPr lang="uk-UA" sz="2800" b="1" dirty="0" smtClean="0"/>
              <a:t>Як визначати ризики</a:t>
            </a:r>
            <a:endParaRPr lang="ru-RU" sz="2800" b="1" dirty="0" smtClean="0"/>
          </a:p>
          <a:p>
            <a:r>
              <a:rPr lang="ru-RU" sz="2200" dirty="0" smtClean="0"/>
              <a:t>Через: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визначення факторів, що впливають </a:t>
            </a:r>
            <a:r>
              <a:rPr lang="ru-RU" sz="2200" dirty="0"/>
              <a:t>на обсяг доходів і </a:t>
            </a:r>
            <a:r>
              <a:rPr lang="ru-RU" sz="2200" dirty="0" smtClean="0"/>
              <a:t>видатків, якість </a:t>
            </a:r>
            <a:r>
              <a:rPr lang="ru-RU" sz="2200" dirty="0"/>
              <a:t>надання </a:t>
            </a:r>
            <a:r>
              <a:rPr lang="ru-RU" sz="2200" dirty="0" smtClean="0"/>
              <a:t>послуг,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/>
              <a:t>а</a:t>
            </a:r>
            <a:r>
              <a:rPr lang="ru-RU" sz="2200" dirty="0" smtClean="0"/>
              <a:t>наліз, </a:t>
            </a:r>
            <a:r>
              <a:rPr lang="ru-RU" sz="2200" dirty="0"/>
              <a:t>наскільки </a:t>
            </a:r>
            <a:r>
              <a:rPr lang="ru-RU" sz="2200" dirty="0" smtClean="0"/>
              <a:t>може змінитися оцінка </a:t>
            </a:r>
            <a:r>
              <a:rPr lang="ru-RU" sz="2200" dirty="0"/>
              <a:t>цих факторів </a:t>
            </a:r>
            <a:r>
              <a:rPr lang="ru-RU" sz="2200" dirty="0" smtClean="0"/>
              <a:t> </a:t>
            </a:r>
            <a:r>
              <a:rPr lang="ru-RU" sz="2200" dirty="0"/>
              <a:t>внаслідок </a:t>
            </a:r>
            <a:r>
              <a:rPr lang="ru-RU" sz="2200" dirty="0" smtClean="0"/>
              <a:t>певних обставин</a:t>
            </a:r>
            <a:r>
              <a:rPr lang="ru-RU" sz="2200" dirty="0"/>
              <a:t>, на які </a:t>
            </a:r>
            <a:r>
              <a:rPr lang="ru-RU" sz="2200" dirty="0" smtClean="0"/>
              <a:t>впливає, або не впливає ОМС </a:t>
            </a:r>
          </a:p>
          <a:p>
            <a:endParaRPr lang="ru-RU" sz="28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20671" y="1494817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4154" y="3002144"/>
            <a:ext cx="18041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sz="2000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C:\Users\OvcharenkoTV\Desktop\Картинки\kisspng-sign-question-mark-clip-art-creative-question-mark-5ad98303dba5a4.835888881524204291899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913" y="2404862"/>
            <a:ext cx="580026" cy="513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260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7218" y="111932"/>
            <a:ext cx="501947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96837" y="671691"/>
            <a:ext cx="10015657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600" b="1" dirty="0" smtClean="0"/>
              <a:t>       Як ідентифікувати ризики</a:t>
            </a:r>
            <a:endParaRPr lang="uk-UA" sz="2600" b="1" dirty="0"/>
          </a:p>
          <a:p>
            <a:endParaRPr lang="uk-UA" sz="10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400" dirty="0"/>
              <a:t> </a:t>
            </a:r>
            <a:r>
              <a:rPr lang="uk-UA" sz="2200" b="1" dirty="0" smtClean="0"/>
              <a:t>значні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b="1" dirty="0" smtClean="0"/>
              <a:t> середні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b="1" dirty="0" smtClean="0"/>
              <a:t> незначні</a:t>
            </a:r>
          </a:p>
          <a:p>
            <a:endParaRPr lang="uk-UA" sz="1000" dirty="0" smtClean="0"/>
          </a:p>
          <a:p>
            <a:r>
              <a:rPr lang="uk-UA" sz="2200" b="1" dirty="0" smtClean="0"/>
              <a:t>Можливі  ризики невиконання показників: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1.   ризики зовнішнього середовища </a:t>
            </a:r>
            <a:r>
              <a:rPr lang="uk-UA" sz="2200" dirty="0" smtClean="0"/>
              <a:t>(ризик інфляції, ризик зниження </a:t>
            </a:r>
          </a:p>
          <a:p>
            <a:r>
              <a:rPr lang="uk-UA" sz="2200" dirty="0" smtClean="0"/>
              <a:t>       платоспроможності платників податків, ціновий ризик тощо 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2.  ризики, які бюджетна система генерує сама</a:t>
            </a:r>
          </a:p>
          <a:p>
            <a:r>
              <a:rPr lang="uk-UA" sz="2200" b="1" dirty="0">
                <a:solidFill>
                  <a:srgbClr val="002060"/>
                </a:solidFill>
              </a:rPr>
              <a:t> </a:t>
            </a:r>
            <a:r>
              <a:rPr lang="uk-UA" sz="2200" b="1" dirty="0" smtClean="0">
                <a:solidFill>
                  <a:srgbClr val="002060"/>
                </a:solidFill>
              </a:rPr>
              <a:t>   </a:t>
            </a:r>
            <a:r>
              <a:rPr lang="uk-UA" sz="2200" dirty="0" smtClean="0">
                <a:solidFill>
                  <a:srgbClr val="002060"/>
                </a:solidFill>
              </a:rPr>
              <a:t> </a:t>
            </a:r>
            <a:r>
              <a:rPr lang="uk-UA" sz="2200" i="1" dirty="0" smtClean="0"/>
              <a:t>(ризик ритмічності надходжень (витрат), ризик структури </a:t>
            </a:r>
          </a:p>
          <a:p>
            <a:r>
              <a:rPr lang="uk-UA" sz="2200" i="1" dirty="0"/>
              <a:t> </a:t>
            </a:r>
            <a:r>
              <a:rPr lang="uk-UA" sz="2200" i="1" dirty="0" smtClean="0"/>
              <a:t>    доходів</a:t>
            </a:r>
            <a:r>
              <a:rPr lang="en-US" sz="2200" i="1" dirty="0" smtClean="0"/>
              <a:t>/</a:t>
            </a:r>
            <a:r>
              <a:rPr lang="uk-UA" sz="2200" i="1" dirty="0" smtClean="0"/>
              <a:t>  витрат) бюджету, ризик залежності від зовнішніх </a:t>
            </a:r>
          </a:p>
          <a:p>
            <a:r>
              <a:rPr lang="uk-UA" sz="2200" i="1" dirty="0"/>
              <a:t> </a:t>
            </a:r>
            <a:r>
              <a:rPr lang="uk-UA" sz="2200" i="1" dirty="0" smtClean="0"/>
              <a:t>    джерел тощо) </a:t>
            </a:r>
          </a:p>
          <a:p>
            <a:r>
              <a:rPr lang="uk-UA" sz="2200" b="1" i="1" dirty="0" smtClean="0">
                <a:solidFill>
                  <a:srgbClr val="002060"/>
                </a:solidFill>
              </a:rPr>
              <a:t>3. </a:t>
            </a:r>
            <a:r>
              <a:rPr lang="uk-UA" sz="2200" b="1" dirty="0" smtClean="0">
                <a:solidFill>
                  <a:srgbClr val="002060"/>
                </a:solidFill>
              </a:rPr>
              <a:t>ризики</a:t>
            </a:r>
            <a:r>
              <a:rPr lang="ru-RU" sz="2200" b="1" dirty="0" smtClean="0">
                <a:solidFill>
                  <a:srgbClr val="002060"/>
                </a:solidFill>
              </a:rPr>
              <a:t> імовірні, </a:t>
            </a:r>
            <a:r>
              <a:rPr lang="ru-RU" sz="2200" b="1" dirty="0">
                <a:solidFill>
                  <a:srgbClr val="002060"/>
                </a:solidFill>
              </a:rPr>
              <a:t>або </a:t>
            </a:r>
            <a:r>
              <a:rPr lang="uk-UA" sz="2200" b="1" dirty="0" smtClean="0">
                <a:solidFill>
                  <a:srgbClr val="002060"/>
                </a:solidFill>
              </a:rPr>
              <a:t>випадкові </a:t>
            </a:r>
          </a:p>
          <a:p>
            <a:r>
              <a:rPr lang="uk-UA" sz="2200" b="1" dirty="0">
                <a:solidFill>
                  <a:srgbClr val="002060"/>
                </a:solidFill>
              </a:rPr>
              <a:t> </a:t>
            </a:r>
            <a:r>
              <a:rPr lang="uk-UA" sz="2200" b="1" dirty="0" smtClean="0">
                <a:solidFill>
                  <a:srgbClr val="002060"/>
                </a:solidFill>
              </a:rPr>
              <a:t>   </a:t>
            </a:r>
            <a:r>
              <a:rPr lang="uk-UA" sz="2200" dirty="0" smtClean="0"/>
              <a:t>(</a:t>
            </a:r>
            <a:r>
              <a:rPr lang="ru-RU" sz="2200" i="1" dirty="0" smtClean="0"/>
              <a:t>помилки</a:t>
            </a:r>
            <a:r>
              <a:rPr lang="ru-RU" sz="2200" i="1" dirty="0"/>
              <a:t>, </a:t>
            </a:r>
            <a:r>
              <a:rPr lang="uk-UA" sz="2200" i="1" dirty="0" smtClean="0"/>
              <a:t>непередбачуваності</a:t>
            </a:r>
            <a:r>
              <a:rPr lang="ru-RU" sz="2200" i="1" dirty="0" smtClean="0"/>
              <a:t> </a:t>
            </a:r>
            <a:r>
              <a:rPr lang="uk-UA" sz="2200" i="1" dirty="0" smtClean="0"/>
              <a:t>ситуації</a:t>
            </a:r>
            <a:r>
              <a:rPr lang="ru-RU" sz="2200" i="1" dirty="0" smtClean="0"/>
              <a:t>, </a:t>
            </a:r>
            <a:r>
              <a:rPr lang="uk-UA" sz="2200" i="1" dirty="0" smtClean="0"/>
              <a:t>економічної</a:t>
            </a:r>
            <a:r>
              <a:rPr lang="ru-RU" sz="2200" i="1" dirty="0" smtClean="0"/>
              <a:t> </a:t>
            </a:r>
            <a:r>
              <a:rPr lang="uk-UA" sz="2200" i="1" dirty="0" smtClean="0"/>
              <a:t>кризи</a:t>
            </a:r>
            <a:r>
              <a:rPr lang="ru-RU" sz="2200" i="1" dirty="0" smtClean="0"/>
              <a:t>, </a:t>
            </a:r>
          </a:p>
          <a:p>
            <a:r>
              <a:rPr lang="ru-RU" sz="2400" i="1" dirty="0"/>
              <a:t> </a:t>
            </a:r>
            <a:r>
              <a:rPr lang="ru-RU" sz="2400" i="1" dirty="0" smtClean="0"/>
              <a:t>    пандемії) </a:t>
            </a:r>
            <a:endParaRPr lang="ru-RU" sz="2400" dirty="0"/>
          </a:p>
          <a:p>
            <a:pPr marL="457200" indent="-457200">
              <a:buAutoNum type="arabicPeriod"/>
            </a:pPr>
            <a:endParaRPr lang="ru-RU" sz="8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20671" y="1494817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4154" y="3002144"/>
            <a:ext cx="1804124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sz="2000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C:\Users\OvcharenkoTV\Desktop\Картинки\kisspng-sign-question-mark-clip-art-creative-question-mark-5ad98303dba5a4.835888881524204291899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887" y="1065489"/>
            <a:ext cx="642772" cy="6127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881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53054" y="143946"/>
            <a:ext cx="66792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31667" y="665752"/>
            <a:ext cx="9221773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pPr marL="457200" indent="-457200">
              <a:buAutoNum type="arabicPeriod"/>
            </a:pPr>
            <a:endParaRPr lang="ru-RU" sz="800" dirty="0" smtClean="0"/>
          </a:p>
          <a:p>
            <a:r>
              <a:rPr lang="ru-RU" sz="2800" b="1" dirty="0" smtClean="0"/>
              <a:t>            </a:t>
            </a:r>
            <a:r>
              <a:rPr lang="ru-RU" sz="2400" b="1" dirty="0" smtClean="0">
                <a:solidFill>
                  <a:srgbClr val="002060"/>
                </a:solidFill>
              </a:rPr>
              <a:t>Якими можуть бути </a:t>
            </a:r>
            <a:r>
              <a:rPr lang="ru-RU" sz="2400" b="1" dirty="0">
                <a:solidFill>
                  <a:srgbClr val="002060"/>
                </a:solidFill>
              </a:rPr>
              <a:t>з</a:t>
            </a:r>
            <a:r>
              <a:rPr lang="ru-RU" sz="2400" b="1" dirty="0" smtClean="0">
                <a:solidFill>
                  <a:srgbClr val="002060"/>
                </a:solidFill>
              </a:rPr>
              <a:t>аходи </a:t>
            </a:r>
            <a:r>
              <a:rPr lang="ru-RU" sz="2400" b="1" dirty="0">
                <a:solidFill>
                  <a:srgbClr val="002060"/>
                </a:solidFill>
              </a:rPr>
              <a:t>з </a:t>
            </a:r>
            <a:r>
              <a:rPr lang="uk-UA" sz="2400" b="1" dirty="0" smtClean="0">
                <a:solidFill>
                  <a:srgbClr val="002060"/>
                </a:solidFill>
              </a:rPr>
              <a:t>мінімізації впливу   </a:t>
            </a:r>
          </a:p>
          <a:p>
            <a:r>
              <a:rPr lang="uk-UA" sz="2400" b="1" dirty="0">
                <a:solidFill>
                  <a:srgbClr val="002060"/>
                </a:solidFill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</a:rPr>
              <a:t>              ризиків</a:t>
            </a:r>
            <a:endParaRPr lang="uk-UA" sz="2400" b="1" i="1" dirty="0">
              <a:solidFill>
                <a:srgbClr val="002060"/>
              </a:solidFill>
            </a:endParaRPr>
          </a:p>
          <a:p>
            <a:endParaRPr lang="uk-UA" sz="2400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/>
              <a:t> </a:t>
            </a:r>
            <a:r>
              <a:rPr lang="uk-UA" sz="2400" dirty="0" smtClean="0"/>
              <a:t>  управлінського та фінансового характеру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400" dirty="0" smtClean="0"/>
              <a:t> </a:t>
            </a:r>
            <a:r>
              <a:rPr lang="uk-UA" sz="2400" dirty="0" smtClean="0"/>
              <a:t>вартісні і такі, що не мають вартісної оцінки </a:t>
            </a:r>
          </a:p>
          <a:p>
            <a:endParaRPr lang="uk-UA" sz="2400" dirty="0" smtClean="0"/>
          </a:p>
          <a:p>
            <a:r>
              <a:rPr lang="uk-UA" sz="2400" dirty="0" smtClean="0"/>
              <a:t>Заходи з мінімізації впливу можуть повторюватись </a:t>
            </a:r>
            <a:r>
              <a:rPr lang="ru-RU" sz="2400" dirty="0" smtClean="0"/>
              <a:t>за різними рейками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uk-UA" sz="2400" b="1" dirty="0" smtClean="0"/>
              <a:t>❖ інших положень та показників, які стосуються цього розділу Прогнозу </a:t>
            </a:r>
          </a:p>
          <a:p>
            <a:endParaRPr lang="uk-UA" sz="24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0671" y="1494817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6656" y="3023096"/>
            <a:ext cx="220018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C:\Users\OvcharenkoTV\Desktop\Картинки\kisspng-sign-question-mark-clip-art-creative-question-mark-5ad98303dba5a4.835888881524204291899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23" y="753187"/>
            <a:ext cx="642772" cy="6127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79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88087" y="78765"/>
            <a:ext cx="577823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4127" y="1074999"/>
            <a:ext cx="989231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pPr algn="just"/>
            <a:r>
              <a:rPr lang="uk-UA" sz="2200" dirty="0" smtClean="0"/>
              <a:t>❖ </a:t>
            </a:r>
            <a:r>
              <a:rPr lang="ru-RU" sz="2200" b="1" dirty="0">
                <a:solidFill>
                  <a:srgbClr val="002060"/>
                </a:solidFill>
              </a:rPr>
              <a:t>поточного стану </a:t>
            </a:r>
            <a:r>
              <a:rPr lang="uk-UA" sz="2200" b="1" dirty="0" smtClean="0">
                <a:solidFill>
                  <a:srgbClr val="002060"/>
                </a:solidFill>
              </a:rPr>
              <a:t>соцекономрозвитку відповідної території та  </a:t>
            </a:r>
          </a:p>
          <a:p>
            <a:pPr algn="just"/>
            <a:r>
              <a:rPr lang="uk-UA" sz="2200" b="1" dirty="0">
                <a:solidFill>
                  <a:srgbClr val="002060"/>
                </a:solidFill>
              </a:rPr>
              <a:t> </a:t>
            </a:r>
            <a:r>
              <a:rPr lang="uk-UA" sz="2200" b="1" dirty="0" smtClean="0">
                <a:solidFill>
                  <a:srgbClr val="002060"/>
                </a:solidFill>
              </a:rPr>
              <a:t>   очікуваних результатів їх досягнення до кінця поточного року</a:t>
            </a:r>
            <a:endParaRPr lang="uk-UA" sz="2200" dirty="0">
              <a:solidFill>
                <a:srgbClr val="002060"/>
              </a:solidFill>
            </a:endParaRPr>
          </a:p>
          <a:p>
            <a:pPr algn="just"/>
            <a:r>
              <a:rPr lang="uk-UA" sz="2200" dirty="0" smtClean="0"/>
              <a:t>ОПИС</a:t>
            </a:r>
            <a:r>
              <a:rPr lang="uk-UA" sz="2200" b="1" dirty="0" smtClean="0"/>
              <a:t>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b="1" dirty="0" smtClean="0"/>
              <a:t>стану за 6 місяців </a:t>
            </a:r>
            <a:r>
              <a:rPr lang="uk-UA" sz="2200" dirty="0" smtClean="0"/>
              <a:t>поточного року та очікуване за поточний рік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b="1" dirty="0" smtClean="0"/>
              <a:t>загальних параметрів соцекономрозвитку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b="1" dirty="0" smtClean="0"/>
              <a:t>деталізованих елементів соцекономрозвитку: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200" i="1" dirty="0" smtClean="0"/>
              <a:t>за основними видами продукції виробництва у натуральному / вартісному обсязі (грн) / на одну особу / у порівнянні з аналогічними показниками за 6 місяців попереднього року, причини зростання / скорочення обсягів;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200" i="1" dirty="0" smtClean="0"/>
              <a:t> - ситуація з зайнятістю та оплатою праці тощо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b="1" dirty="0" smtClean="0"/>
              <a:t>сценарію макроекономічного прогнозу</a:t>
            </a:r>
            <a:r>
              <a:rPr lang="uk-UA" sz="2200" dirty="0" smtClean="0"/>
              <a:t>, врахованого у розрахунках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dirty="0" smtClean="0"/>
              <a:t> </a:t>
            </a:r>
            <a:r>
              <a:rPr lang="uk-UA" sz="2200" b="1" dirty="0" smtClean="0"/>
              <a:t>причини позитивних / негативних тенденцій </a:t>
            </a:r>
            <a:r>
              <a:rPr lang="uk-UA" sz="2200" dirty="0" smtClean="0"/>
              <a:t>до кінця року у     </a:t>
            </a:r>
          </a:p>
          <a:p>
            <a:r>
              <a:rPr lang="uk-UA" sz="2200" dirty="0"/>
              <a:t> </a:t>
            </a:r>
            <a:r>
              <a:rPr lang="uk-UA" sz="2200" dirty="0" smtClean="0"/>
              <a:t>    відповідній сфері</a:t>
            </a:r>
            <a:endParaRPr lang="uk-UA" sz="2200" dirty="0" smtClean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0671" y="1494817"/>
            <a:ext cx="183760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</a:t>
            </a:r>
            <a:r>
              <a:rPr lang="ru-RU" sz="2400" b="1" dirty="0" smtClean="0"/>
              <a:t>: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4154" y="3002144"/>
            <a:ext cx="186641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651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7218" y="109541"/>
            <a:ext cx="56031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9099" y="969384"/>
            <a:ext cx="9532107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r>
              <a:rPr lang="uk-UA" sz="2200" dirty="0" smtClean="0"/>
              <a:t>❖ </a:t>
            </a:r>
            <a:r>
              <a:rPr lang="uk-UA" sz="2200" b="1" dirty="0" smtClean="0">
                <a:solidFill>
                  <a:srgbClr val="002060"/>
                </a:solidFill>
              </a:rPr>
              <a:t>цілей та пріоритетів соціально-економічного розвитку </a:t>
            </a:r>
          </a:p>
          <a:p>
            <a:r>
              <a:rPr lang="uk-UA" sz="2200" b="1" dirty="0">
                <a:solidFill>
                  <a:srgbClr val="002060"/>
                </a:solidFill>
              </a:rPr>
              <a:t> </a:t>
            </a:r>
            <a:r>
              <a:rPr lang="uk-UA" sz="2200" b="1" dirty="0" smtClean="0">
                <a:solidFill>
                  <a:srgbClr val="002060"/>
                </a:solidFill>
              </a:rPr>
              <a:t>    відповідної території на середньостроковий період</a:t>
            </a:r>
          </a:p>
          <a:p>
            <a:endParaRPr lang="uk-UA" sz="2200" b="1" dirty="0" smtClean="0">
              <a:solidFill>
                <a:srgbClr val="0070C0"/>
              </a:solidFill>
            </a:endParaRPr>
          </a:p>
          <a:p>
            <a:r>
              <a:rPr lang="ru-RU" sz="2200" b="1" dirty="0"/>
              <a:t>Цілі та </a:t>
            </a:r>
            <a:r>
              <a:rPr lang="ru-RU" sz="2200" b="1" dirty="0" smtClean="0"/>
              <a:t>пріоритети </a:t>
            </a:r>
            <a:r>
              <a:rPr lang="ru-RU" sz="2200" dirty="0" smtClean="0"/>
              <a:t>мають: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описувати дії ОМС, спрямовані на вирішення економічних, соціальних, екологічних </a:t>
            </a:r>
            <a:r>
              <a:rPr lang="ru-RU" sz="2200" dirty="0" smtClean="0"/>
              <a:t>проблем</a:t>
            </a:r>
            <a:r>
              <a:rPr lang="uk-UA" sz="2200" b="1" dirty="0" smtClean="0">
                <a:solidFill>
                  <a:srgbClr val="0070C0"/>
                </a:solidFill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відображати бажане, задоволення потреб і запитів громади, її мешканців, соціальних груп за допомогою використанн</a:t>
            </a:r>
            <a:r>
              <a:rPr lang="ru-RU" sz="2200" dirty="0" smtClean="0"/>
              <a:t>я </a:t>
            </a:r>
            <a:r>
              <a:rPr lang="ru-RU" sz="2200" dirty="0"/>
              <a:t>наявних </a:t>
            </a:r>
            <a:r>
              <a:rPr lang="ru-RU" sz="2200" dirty="0" smtClean="0"/>
              <a:t>ресурсів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uk-UA" sz="2200" b="1" dirty="0" smtClean="0">
              <a:solidFill>
                <a:srgbClr val="0070C0"/>
              </a:solidFill>
            </a:endParaRPr>
          </a:p>
          <a:p>
            <a:r>
              <a:rPr lang="uk-UA" sz="2200" i="1" dirty="0" smtClean="0">
                <a:solidFill>
                  <a:srgbClr val="002060"/>
                </a:solidFill>
              </a:rPr>
              <a:t>Приклади цілей: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>
                <a:solidFill>
                  <a:srgbClr val="002060"/>
                </a:solidFill>
              </a:rPr>
              <a:t>підвищення рівня життя населення,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>
                <a:solidFill>
                  <a:srgbClr val="002060"/>
                </a:solidFill>
              </a:rPr>
              <a:t>зменшення рівня тіньової економіки,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>
                <a:solidFill>
                  <a:srgbClr val="002060"/>
                </a:solidFill>
              </a:rPr>
              <a:t>залучення інвестицій </a:t>
            </a:r>
            <a:r>
              <a:rPr lang="ru-RU" sz="2200" dirty="0" smtClean="0">
                <a:solidFill>
                  <a:srgbClr val="002060"/>
                </a:solidFill>
              </a:rPr>
              <a:t>у </a:t>
            </a:r>
            <a:r>
              <a:rPr lang="ru-RU" sz="2200" dirty="0">
                <a:solidFill>
                  <a:srgbClr val="002060"/>
                </a:solidFill>
              </a:rPr>
              <a:t>громаду </a:t>
            </a:r>
            <a:r>
              <a:rPr lang="ru-RU" sz="2200" dirty="0" smtClean="0">
                <a:solidFill>
                  <a:srgbClr val="002060"/>
                </a:solidFill>
              </a:rPr>
              <a:t>тощо</a:t>
            </a:r>
            <a:r>
              <a:rPr lang="ru-RU" sz="2200" dirty="0" smtClean="0"/>
              <a:t>.</a:t>
            </a:r>
          </a:p>
          <a:p>
            <a:endParaRPr lang="uk-UA" sz="22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20671" y="1494817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4154" y="3002144"/>
            <a:ext cx="180412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26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269" y="1127948"/>
            <a:ext cx="11714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uk-UA" sz="2200" dirty="0" smtClean="0"/>
          </a:p>
          <a:p>
            <a:endParaRPr lang="uk-UA" sz="2200" dirty="0" smtClean="0"/>
          </a:p>
          <a:p>
            <a:endParaRPr lang="uk-UA" sz="800" dirty="0" smtClean="0">
              <a:solidFill>
                <a:srgbClr val="002060"/>
              </a:solidFill>
            </a:endParaRPr>
          </a:p>
          <a:p>
            <a:endParaRPr lang="ru-RU" sz="2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44637" y="666886"/>
            <a:ext cx="6170988" cy="3780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/>
              <a:t>рада ОТГ, </a:t>
            </a:r>
            <a:endParaRPr lang="ru-RU" sz="20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/>
              <a:t>її виконавчий орган та його самостійні підрозділи, </a:t>
            </a:r>
            <a:endParaRPr lang="ru-RU" sz="20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 smtClean="0"/>
              <a:t>голова, його </a:t>
            </a:r>
            <a:r>
              <a:rPr lang="uk-UA" sz="2000" dirty="0"/>
              <a:t>заступники, </a:t>
            </a:r>
            <a:r>
              <a:rPr lang="uk-UA" sz="2000" dirty="0" smtClean="0"/>
              <a:t>всі </a:t>
            </a:r>
            <a:r>
              <a:rPr lang="uk-UA" sz="2000" dirty="0"/>
              <a:t>інші посадові особи, </a:t>
            </a:r>
            <a:endParaRPr lang="ru-RU" sz="20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/>
              <a:t>дорадчі ради, </a:t>
            </a:r>
            <a:endParaRPr lang="uk-UA" sz="2000" dirty="0" smtClean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 smtClean="0"/>
              <a:t>робочі </a:t>
            </a:r>
            <a:r>
              <a:rPr lang="uk-UA" sz="2000" dirty="0"/>
              <a:t>групи, </a:t>
            </a:r>
            <a:endParaRPr lang="ru-RU" sz="20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/>
              <a:t>установи, </a:t>
            </a:r>
            <a:endParaRPr lang="uk-UA" sz="2000" dirty="0" smtClean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 smtClean="0"/>
              <a:t>комунальні </a:t>
            </a:r>
            <a:r>
              <a:rPr lang="uk-UA" sz="2000" dirty="0"/>
              <a:t>підприємства, </a:t>
            </a:r>
            <a:endParaRPr lang="ru-RU" sz="2000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/>
              <a:t>громадські організації, </a:t>
            </a:r>
            <a:endParaRPr lang="uk-UA" sz="2000" dirty="0" smtClean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uk-UA" sz="2000" dirty="0" smtClean="0"/>
              <a:t>громадяни </a:t>
            </a:r>
          </a:p>
          <a:p>
            <a:pPr lvl="0"/>
            <a:endParaRPr lang="ru-RU" sz="2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6269" y="1267163"/>
            <a:ext cx="3277466" cy="326140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Органи</a:t>
            </a:r>
            <a:r>
              <a:rPr lang="uk-UA" sz="20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, установи та посадові особи, наділені бюджетними </a:t>
            </a:r>
            <a:r>
              <a:rPr lang="uk-UA" sz="20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повноваженнями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000" dirty="0" smtClean="0"/>
              <a:t>(правами </a:t>
            </a:r>
            <a:r>
              <a:rPr lang="uk-UA" sz="2000" dirty="0"/>
              <a:t>і обов'язками з управління бюджетними </a:t>
            </a:r>
            <a:r>
              <a:rPr lang="uk-UA" sz="2000" dirty="0" smtClean="0"/>
              <a:t>коштами</a:t>
            </a:r>
            <a:r>
              <a:rPr lang="uk-UA" dirty="0" smtClean="0"/>
              <a:t>)</a:t>
            </a:r>
            <a:endParaRPr lang="uk-UA" sz="2000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uk-UA" sz="2000" b="1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1949" y="3750351"/>
            <a:ext cx="6408470" cy="2554545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uk-UA" sz="2000" dirty="0"/>
              <a:t>всі суб’єкти, які мають (або наділені за рішенням ради ОТГ) права, обов’язки щодо бюджетних коштів громади </a:t>
            </a:r>
            <a:endParaRPr lang="uk-UA" sz="2000" dirty="0" smtClean="0"/>
          </a:p>
          <a:p>
            <a:r>
              <a:rPr lang="uk-UA" sz="2000" dirty="0" smtClean="0"/>
              <a:t>(</a:t>
            </a:r>
            <a:r>
              <a:rPr lang="uk-UA" sz="2000" i="1" dirty="0"/>
              <a:t>приймають та виконують рішення, залучаються до публічних обговорень та здійснюють контролюючі та наглядові функції, інвестують в бюджет ОТГ, надають пропозиції та приймають учать у Громадському бюджеті</a:t>
            </a:r>
            <a:r>
              <a:rPr lang="uk-UA" sz="2000" dirty="0"/>
              <a:t> тощо)</a:t>
            </a:r>
            <a:endParaRPr lang="ru-RU" sz="2000" dirty="0"/>
          </a:p>
        </p:txBody>
      </p:sp>
      <p:sp>
        <p:nvSpPr>
          <p:cNvPr id="8" name="Овал 7"/>
          <p:cNvSpPr/>
          <p:nvPr/>
        </p:nvSpPr>
        <p:spPr>
          <a:xfrm>
            <a:off x="1520169" y="4078576"/>
            <a:ext cx="3031049" cy="2226320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0" r="-2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оугольник 3"/>
          <p:cNvSpPr/>
          <p:nvPr/>
        </p:nvSpPr>
        <p:spPr>
          <a:xfrm>
            <a:off x="3543735" y="127469"/>
            <a:ext cx="6452407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400" b="1" dirty="0">
                <a:solidFill>
                  <a:srgbClr val="057792"/>
                </a:solidFill>
                <a:latin typeface="+mj-lt"/>
              </a:rPr>
              <a:t>Учасники бюджетного </a:t>
            </a:r>
            <a:r>
              <a:rPr lang="uk-UA" sz="2400" b="1" dirty="0" smtClean="0">
                <a:solidFill>
                  <a:srgbClr val="057792"/>
                </a:solidFill>
                <a:latin typeface="+mj-lt"/>
              </a:rPr>
              <a:t>процесу в ТГ</a:t>
            </a:r>
            <a:endParaRPr lang="uk-UA" sz="2400" b="1" dirty="0">
              <a:solidFill>
                <a:srgbClr val="05779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477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8971" y="101212"/>
            <a:ext cx="675998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3562" y="423813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98428" y="866052"/>
            <a:ext cx="939867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200" b="1" dirty="0" smtClean="0">
                <a:solidFill>
                  <a:srgbClr val="002060"/>
                </a:solidFill>
              </a:rPr>
              <a:t>основних прогнозних макропоказників економічного і соціального розвитку України та основних прогнозних показників розвитку території, відповідно до яких сформовано Прогноз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b="1" dirty="0">
                <a:solidFill>
                  <a:srgbClr val="0070C0"/>
                </a:solidFill>
              </a:rPr>
              <a:t> </a:t>
            </a:r>
            <a:r>
              <a:rPr lang="uk-UA" sz="2200" b="1" dirty="0" smtClean="0">
                <a:solidFill>
                  <a:srgbClr val="0070C0"/>
                </a:solidFill>
              </a:rPr>
              <a:t> </a:t>
            </a:r>
            <a:r>
              <a:rPr lang="ru-RU" sz="2200" b="1" dirty="0" smtClean="0"/>
              <a:t>Макропоказники</a:t>
            </a:r>
            <a:r>
              <a:rPr lang="ru-RU" sz="2200" dirty="0" smtClean="0"/>
              <a:t> - </a:t>
            </a:r>
            <a:r>
              <a:rPr lang="ru-RU" sz="2200" i="1" dirty="0" smtClean="0"/>
              <a:t>ВВП </a:t>
            </a:r>
            <a:r>
              <a:rPr lang="ru-RU" sz="2200" i="1" dirty="0"/>
              <a:t>(у % до </a:t>
            </a:r>
            <a:r>
              <a:rPr lang="ru-RU" sz="2200" i="1" dirty="0" smtClean="0"/>
              <a:t> попереднього року)</a:t>
            </a:r>
            <a:endParaRPr lang="uk-UA" sz="2200" i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b="1" dirty="0" smtClean="0"/>
              <a:t> Показники громади  </a:t>
            </a:r>
            <a:r>
              <a:rPr lang="ru-RU" sz="2200" dirty="0"/>
              <a:t>- </a:t>
            </a:r>
            <a:r>
              <a:rPr lang="ru-RU" sz="2200" i="1" dirty="0" smtClean="0"/>
              <a:t>мають</a:t>
            </a:r>
            <a:r>
              <a:rPr lang="ru-RU" sz="2200" dirty="0" smtClean="0"/>
              <a:t> </a:t>
            </a:r>
            <a:r>
              <a:rPr lang="ru-RU" sz="2200" i="1" dirty="0"/>
              <a:t>бути </a:t>
            </a:r>
            <a:r>
              <a:rPr lang="ru-RU" sz="2200" i="1" u="sng" dirty="0" smtClean="0"/>
              <a:t>реалістичними </a:t>
            </a:r>
            <a:r>
              <a:rPr lang="ru-RU" sz="2200" dirty="0" smtClean="0"/>
              <a:t>і </a:t>
            </a:r>
            <a:r>
              <a:rPr lang="ru-RU" sz="2200" i="1" dirty="0" smtClean="0"/>
              <a:t> характеризувати галузі, що становлять основу економіки території; обсяг </a:t>
            </a:r>
            <a:r>
              <a:rPr lang="ru-RU" sz="2200" i="1" dirty="0"/>
              <a:t>та </a:t>
            </a:r>
            <a:r>
              <a:rPr lang="ru-RU" sz="2200" i="1" dirty="0" smtClean="0"/>
              <a:t>индекси </a:t>
            </a:r>
            <a:r>
              <a:rPr lang="ru-RU" sz="2200" i="1" dirty="0"/>
              <a:t>реалізованої продукції, фонд оплати праці, середньомісячна заробітна плата </a:t>
            </a:r>
            <a:r>
              <a:rPr lang="ru-RU" sz="2200" i="1" dirty="0" smtClean="0"/>
              <a:t>тощо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200" dirty="0" smtClean="0"/>
              <a:t> </a:t>
            </a:r>
            <a:r>
              <a:rPr lang="ru-RU" sz="2200" b="1" dirty="0"/>
              <a:t>Показники Бюджетної </a:t>
            </a:r>
            <a:r>
              <a:rPr lang="uk-UA" sz="2200" b="1" dirty="0" smtClean="0"/>
              <a:t>декларації - </a:t>
            </a:r>
            <a:r>
              <a:rPr lang="ru-RU" sz="2200" dirty="0"/>
              <a:t>податкової політики; </a:t>
            </a:r>
            <a:r>
              <a:rPr lang="ru-RU" sz="2200" dirty="0" smtClean="0"/>
              <a:t>розмір мінімальної </a:t>
            </a:r>
            <a:r>
              <a:rPr lang="ru-RU" sz="2200" dirty="0"/>
              <a:t>заробітної </a:t>
            </a:r>
            <a:r>
              <a:rPr lang="ru-RU" sz="2200" dirty="0" smtClean="0"/>
              <a:t>плати та прожитковий </a:t>
            </a:r>
            <a:r>
              <a:rPr lang="ru-RU" sz="2200" dirty="0"/>
              <a:t>мінімум</a:t>
            </a:r>
            <a:r>
              <a:rPr lang="ru-RU" sz="2200" dirty="0" smtClean="0"/>
              <a:t>; посадовий </a:t>
            </a:r>
            <a:r>
              <a:rPr lang="ru-RU" sz="2200" dirty="0"/>
              <a:t>оклад працівника І тарифного розряду </a:t>
            </a:r>
            <a:r>
              <a:rPr lang="ru-RU" sz="2200" dirty="0" smtClean="0"/>
              <a:t>за ЄТС; міжбюджетні трансферти тощо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uk-UA" sz="22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200" b="1" dirty="0">
                <a:solidFill>
                  <a:srgbClr val="002060"/>
                </a:solidFill>
              </a:rPr>
              <a:t>інших положень та показників, які стосуються цього розділу Прогнозу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404345"/>
            <a:ext cx="183760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</a:t>
            </a:r>
            <a:r>
              <a:rPr lang="ru-RU" sz="2400" b="1" dirty="0" smtClean="0"/>
              <a:t>: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4154" y="3002144"/>
            <a:ext cx="1804124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697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59516" y="89626"/>
            <a:ext cx="53580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2991" y="4332229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9921" y="969384"/>
            <a:ext cx="93904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200" b="1" dirty="0" smtClean="0">
                <a:solidFill>
                  <a:srgbClr val="002060"/>
                </a:solidFill>
              </a:rPr>
              <a:t>загальних показників доходів і фінансування бюджету, повернення кредитів до бюджету, загальних граничних показників видатків бюджету та надання кредитів </a:t>
            </a:r>
            <a:r>
              <a:rPr lang="ru-RU" sz="2200" b="1" dirty="0" smtClean="0">
                <a:solidFill>
                  <a:srgbClr val="002060"/>
                </a:solidFill>
              </a:rPr>
              <a:t>з бюджету: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70C0"/>
                </a:solidFill>
              </a:rPr>
              <a:t> </a:t>
            </a:r>
            <a:r>
              <a:rPr lang="uk-UA" sz="2200" i="1" dirty="0" smtClean="0"/>
              <a:t>податкова база, структура </a:t>
            </a:r>
            <a:r>
              <a:rPr lang="uk-UA" sz="2200" b="1" i="1" dirty="0" smtClean="0"/>
              <a:t>доходів</a:t>
            </a:r>
            <a:r>
              <a:rPr lang="uk-UA" sz="2200" i="1" dirty="0" smtClean="0"/>
              <a:t> бюджету ТГ, основні бюджетоутворюючі  податки, їх динаміка, прогнозні втрати від пільг, списання боргу, зміна кількості платників податків, робочих місць, зареєстрованих ФОП, проведення інвентаризації земельних ділянок та нормативно-грошової оцінки земель, результати, які очікується досягти в результаті реалізації пріоритетних завдань та заходів, </a:t>
            </a:r>
            <a:r>
              <a:rPr lang="ru-RU" sz="2200" i="1" dirty="0"/>
              <a:t>кількісні та </a:t>
            </a:r>
            <a:r>
              <a:rPr lang="uk-UA" sz="2200" i="1" dirty="0" smtClean="0"/>
              <a:t>якісні показники, зростання податкових надходжень</a:t>
            </a:r>
            <a:r>
              <a:rPr lang="uk-UA" sz="2200" i="1" dirty="0"/>
              <a:t> </a:t>
            </a:r>
            <a:r>
              <a:rPr lang="uk-UA" sz="2200" i="1" dirty="0" smtClean="0"/>
              <a:t>(збільшення доходів у розрізі їх видів, зменшення податкового </a:t>
            </a:r>
            <a:r>
              <a:rPr lang="ru-RU" sz="2200" i="1" dirty="0" smtClean="0"/>
              <a:t>боргу </a:t>
            </a:r>
            <a:r>
              <a:rPr lang="ru-RU" sz="2200" i="1" dirty="0"/>
              <a:t>(у </a:t>
            </a:r>
            <a:r>
              <a:rPr lang="ru-RU" sz="2200" i="1" dirty="0" smtClean="0"/>
              <a:t>%)</a:t>
            </a:r>
          </a:p>
          <a:p>
            <a:endParaRPr lang="ru-RU" sz="2200" i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i="1" dirty="0" smtClean="0"/>
              <a:t>фактори, що мають вплив на </a:t>
            </a:r>
            <a:r>
              <a:rPr lang="ru-RU" sz="2200" b="1" i="1" dirty="0" smtClean="0"/>
              <a:t>видатки</a:t>
            </a:r>
            <a:r>
              <a:rPr lang="ru-RU" sz="2200" i="1" dirty="0" smtClean="0"/>
              <a:t> – мін. зарплата, реформи в галузях тощо)</a:t>
            </a:r>
          </a:p>
          <a:p>
            <a:endParaRPr lang="uk-UA" sz="2200" b="1" dirty="0" smtClean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0671" y="1494817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  <a:r>
              <a:rPr lang="uk-UA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371" y="2931835"/>
            <a:ext cx="1922907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41" y="4607466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59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7218" y="0"/>
            <a:ext cx="569524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2991" y="4332229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77290" y="649982"/>
            <a:ext cx="10295777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uk-UA" sz="2200" dirty="0" smtClean="0"/>
              <a:t>врахування положень та показників, визначених Прогнозом, </a:t>
            </a:r>
          </a:p>
          <a:p>
            <a:pPr algn="just"/>
            <a:r>
              <a:rPr lang="uk-UA" sz="2200" dirty="0" smtClean="0"/>
              <a:t>     схваленим у попередньому бюджетному періоди та  </a:t>
            </a:r>
          </a:p>
          <a:p>
            <a:pPr algn="just"/>
            <a:r>
              <a:rPr lang="uk-UA" sz="2200" dirty="0" smtClean="0"/>
              <a:t>     пояснення відхилень показників Прогнозу введення показників, </a:t>
            </a:r>
          </a:p>
          <a:p>
            <a:pPr algn="just"/>
            <a:r>
              <a:rPr lang="uk-UA" sz="2200" dirty="0" smtClean="0"/>
              <a:t>     схвалених у попередньому бюджетному періоді  </a:t>
            </a:r>
          </a:p>
          <a:p>
            <a:r>
              <a:rPr lang="uk-UA" sz="2200" i="1" dirty="0" smtClean="0"/>
              <a:t>     (у разі наявності  відхилень пояснити причини та наслідки (збільшення/ </a:t>
            </a:r>
          </a:p>
          <a:p>
            <a:r>
              <a:rPr lang="uk-UA" sz="2200" i="1" dirty="0" smtClean="0"/>
              <a:t>     зменшення   доход</a:t>
            </a:r>
            <a:r>
              <a:rPr lang="ru-RU" sz="2200" i="1" dirty="0" err="1" smtClean="0"/>
              <a:t>ів</a:t>
            </a:r>
            <a:r>
              <a:rPr lang="ru-RU" sz="2200" i="1" dirty="0" smtClean="0"/>
              <a:t>/видатків. </a:t>
            </a:r>
          </a:p>
          <a:p>
            <a:r>
              <a:rPr lang="ru-RU" sz="2200" i="1" dirty="0" smtClean="0"/>
              <a:t>    </a:t>
            </a:r>
            <a:r>
              <a:rPr lang="uk-UA" sz="2200" i="1" dirty="0" smtClean="0"/>
              <a:t>Враховувати ст. 75-1 БКУ  щодо можливості відхилення прогнозу: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відхилення оцінки прогнозних макропоказників та прогнозних показників соцекономрозвитку відповідної території (зміна індексу споживчих цін, індексу цін виробників, фонду оплати праці тощо)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відхилення показників, визначених рішенням про місцевий бюджет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/>
              <a:t> прийняття </a:t>
            </a:r>
            <a:r>
              <a:rPr lang="ru-RU" sz="2200" dirty="0" smtClean="0"/>
              <a:t>нових законодавчих та іншим </a:t>
            </a:r>
            <a:r>
              <a:rPr lang="uk-UA" sz="2200" dirty="0" smtClean="0"/>
              <a:t>нормативно-правових актів, рішень, що впливають на показники прогнозу (прийняття цільової програми, зміна ставок місцевих податків і зборів тощо</a:t>
            </a:r>
            <a:r>
              <a:rPr lang="uk-UA" sz="2200" i="1" dirty="0" smtClean="0"/>
              <a:t>).</a:t>
            </a:r>
          </a:p>
          <a:p>
            <a:pPr algn="just"/>
            <a:endParaRPr lang="ru-RU" sz="8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sz="2200" dirty="0" smtClean="0"/>
              <a:t>факторів, що вплинули на зміну показників Прогнозу, та наслідки такого впливу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7861" y="1336811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  <a:r>
              <a:rPr lang="uk-UA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372" y="2931835"/>
            <a:ext cx="14824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2789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573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6705" y="63578"/>
            <a:ext cx="589496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2991" y="4332229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56322" y="809936"/>
            <a:ext cx="999283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endParaRPr lang="uk-UA" sz="1000" b="1" dirty="0" smtClean="0">
              <a:solidFill>
                <a:srgbClr val="0070C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200" dirty="0"/>
              <a:t>нормативно-правових актів, їх окремих положень, відповідно до яких сформовано дохідну частину</a:t>
            </a:r>
            <a:r>
              <a:rPr lang="ru-RU" sz="2200" i="1" dirty="0" smtClean="0"/>
              <a:t> </a:t>
            </a:r>
            <a:endParaRPr lang="en-US" sz="2200" i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uk-UA" sz="2200" dirty="0" smtClean="0"/>
              <a:t>впливу</a:t>
            </a:r>
            <a:r>
              <a:rPr lang="ru-RU" sz="2200" dirty="0" smtClean="0"/>
              <a:t> </a:t>
            </a:r>
            <a:r>
              <a:rPr lang="ru-RU" sz="2200" dirty="0"/>
              <a:t>на показники доходів місцевого бюджету змін до нормативно-правових актів, змін в адміністративно-територіальному устрої, зміни місцезнаходження суб’єктів господарювання – платників податків тощо</a:t>
            </a:r>
            <a:r>
              <a:rPr lang="ru-RU" sz="2200" i="1" dirty="0" smtClean="0"/>
              <a:t>   </a:t>
            </a:r>
            <a:endParaRPr lang="en-US" sz="2200" i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200" i="1" dirty="0"/>
              <a:t> </a:t>
            </a:r>
            <a:r>
              <a:rPr lang="uk-UA" sz="2200" dirty="0" smtClean="0"/>
              <a:t>пріоритетні завдання і заходи, що спрямовані на збільшення податкової бази, та очікувані результати їх реалізації</a:t>
            </a:r>
          </a:p>
          <a:p>
            <a:pPr algn="just"/>
            <a:r>
              <a:rPr lang="uk-UA" sz="2200" dirty="0" smtClean="0"/>
              <a:t>     </a:t>
            </a:r>
            <a:r>
              <a:rPr lang="uk-UA" sz="2200" i="1" dirty="0" smtClean="0"/>
              <a:t>(</a:t>
            </a:r>
            <a:r>
              <a:rPr lang="ru-RU" sz="2200" i="1" dirty="0"/>
              <a:t>зміна кількості платників податків, робочих місць, зареєстрованих </a:t>
            </a:r>
            <a:r>
              <a:rPr lang="ru-RU" sz="2200" i="1" dirty="0" smtClean="0"/>
              <a:t> </a:t>
            </a:r>
          </a:p>
          <a:p>
            <a:pPr algn="just"/>
            <a:r>
              <a:rPr lang="ru-RU" sz="2200" i="1" dirty="0"/>
              <a:t> </a:t>
            </a:r>
            <a:r>
              <a:rPr lang="ru-RU" sz="2200" i="1" dirty="0" smtClean="0"/>
              <a:t>    ФОП</a:t>
            </a:r>
            <a:r>
              <a:rPr lang="ru-RU" sz="2200" i="1" dirty="0"/>
              <a:t>, проведення інвентаризації земельних ділянок та </a:t>
            </a:r>
            <a:r>
              <a:rPr lang="ru-RU" sz="2200" i="1" dirty="0" smtClean="0"/>
              <a:t>нормативно-</a:t>
            </a:r>
          </a:p>
          <a:p>
            <a:pPr algn="just"/>
            <a:r>
              <a:rPr lang="ru-RU" sz="2200" i="1" dirty="0"/>
              <a:t> </a:t>
            </a:r>
            <a:r>
              <a:rPr lang="ru-RU" sz="2200" i="1" dirty="0" smtClean="0"/>
              <a:t>    грошової </a:t>
            </a:r>
            <a:r>
              <a:rPr lang="ru-RU" sz="2200" i="1" dirty="0"/>
              <a:t>оцінки </a:t>
            </a:r>
            <a:r>
              <a:rPr lang="ru-RU" sz="2200" i="1" dirty="0" smtClean="0"/>
              <a:t>земель)</a:t>
            </a:r>
            <a:endParaRPr lang="uk-UA" sz="2200" i="1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uk-UA" sz="2200" dirty="0" smtClean="0"/>
              <a:t>основних бюджетоутворюючих </a:t>
            </a:r>
            <a:r>
              <a:rPr lang="ru-RU" sz="2200" dirty="0" smtClean="0"/>
              <a:t>платників </a:t>
            </a:r>
            <a:r>
              <a:rPr lang="ru-RU" sz="2200" dirty="0"/>
              <a:t>податків до місцевого </a:t>
            </a:r>
            <a:r>
              <a:rPr lang="ru-RU" sz="2200" dirty="0" smtClean="0"/>
              <a:t>бюджету</a:t>
            </a:r>
            <a:endParaRPr lang="en-US" sz="2200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200" dirty="0"/>
              <a:t>прогнозних втрат місцевого бюджету внаслідок наданих пільг зі сплати податків та </a:t>
            </a:r>
            <a:r>
              <a:rPr lang="ru-RU" sz="2200" dirty="0" smtClean="0"/>
              <a:t>зборів</a:t>
            </a:r>
            <a:endParaRPr lang="en-US" sz="2200" dirty="0" smtClean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200" dirty="0"/>
              <a:t>інших положень та показників, які стосуються цього розділу прогнозу</a:t>
            </a:r>
            <a:endParaRPr lang="uk-UA" sz="22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7861" y="1336811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  <a:r>
              <a:rPr lang="en-US" sz="2400" dirty="0">
                <a:solidFill>
                  <a:srgbClr val="0070C0"/>
                </a:solidFill>
                <a:latin typeface="Arial Black" panose="020B0A04020102020204" pitchFamily="34" charset="0"/>
              </a:rPr>
              <a:t>V</a:t>
            </a:r>
            <a:endParaRPr lang="ru-RU" sz="24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372" y="2931835"/>
            <a:ext cx="148241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2789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51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2561" y="92388"/>
            <a:ext cx="598723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72991" y="4332229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2978" y="838954"/>
            <a:ext cx="999283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endParaRPr lang="uk-UA" sz="1000" b="1" dirty="0" smtClean="0">
              <a:solidFill>
                <a:srgbClr val="0070C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показників фінансування: 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200" dirty="0" smtClean="0"/>
              <a:t>• </a:t>
            </a:r>
            <a:r>
              <a:rPr lang="ru-RU" sz="2200" dirty="0"/>
              <a:t>показники </a:t>
            </a:r>
            <a:r>
              <a:rPr lang="uk-UA" sz="2200" dirty="0" smtClean="0"/>
              <a:t>дефіциту (профіциту) місцевого бюджету та аналіз інформації щодо ендогенних чинників, які обумовлюють їх наявність </a:t>
            </a:r>
          </a:p>
          <a:p>
            <a:pPr algn="just"/>
            <a:r>
              <a:rPr lang="uk-UA" sz="2200" dirty="0" smtClean="0"/>
              <a:t>• обґрунтування доцільності залучення додаткового фінансового ресурсу до бюджету (здійснення запозичень) </a:t>
            </a:r>
          </a:p>
          <a:p>
            <a:pPr algn="just"/>
            <a:r>
              <a:rPr lang="uk-UA" sz="2200" dirty="0" smtClean="0"/>
              <a:t>• очікувані результати (економічний ефект) від здійснення запозичень </a:t>
            </a:r>
            <a:r>
              <a:rPr lang="ru-RU" sz="2200" dirty="0" smtClean="0"/>
              <a:t>  </a:t>
            </a:r>
          </a:p>
          <a:p>
            <a:pPr algn="just"/>
            <a:endParaRPr lang="ru-RU" sz="2200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</a:rPr>
              <a:t>показників </a:t>
            </a:r>
            <a:r>
              <a:rPr lang="ru-RU" sz="2200" b="1" dirty="0">
                <a:solidFill>
                  <a:srgbClr val="002060"/>
                </a:solidFill>
              </a:rPr>
              <a:t>місцевого боргу 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200" dirty="0" smtClean="0"/>
              <a:t>• </a:t>
            </a:r>
            <a:r>
              <a:rPr lang="ru-RU" sz="2200" dirty="0"/>
              <a:t>структура боргу </a:t>
            </a:r>
            <a:endParaRPr lang="ru-RU" sz="2200" dirty="0" smtClean="0"/>
          </a:p>
          <a:p>
            <a:pPr algn="just"/>
            <a:r>
              <a:rPr lang="ru-RU" sz="2200" dirty="0" smtClean="0"/>
              <a:t>• </a:t>
            </a:r>
            <a:r>
              <a:rPr lang="ru-RU" sz="2200" dirty="0"/>
              <a:t>оцінка </a:t>
            </a:r>
            <a:r>
              <a:rPr lang="ru-RU" sz="2200" dirty="0" smtClean="0"/>
              <a:t>(із </a:t>
            </a:r>
            <a:r>
              <a:rPr lang="ru-RU" sz="2200" dirty="0"/>
              <a:t>розрахунками) щодо спроможності бюджету </a:t>
            </a:r>
            <a:r>
              <a:rPr lang="ru-RU" sz="2200" dirty="0" smtClean="0"/>
              <a:t>погасити </a:t>
            </a:r>
            <a:r>
              <a:rPr lang="ru-RU" sz="2200" dirty="0"/>
              <a:t>місцевий борг та виконувати гарантійні зобов’язання </a:t>
            </a:r>
            <a:endParaRPr lang="ru-RU" sz="2200" dirty="0" smtClean="0"/>
          </a:p>
          <a:p>
            <a:pPr algn="just"/>
            <a:r>
              <a:rPr lang="ru-RU" sz="2200" dirty="0" smtClean="0"/>
              <a:t>• </a:t>
            </a:r>
            <a:r>
              <a:rPr lang="ru-RU" sz="2200" dirty="0"/>
              <a:t>строки погашення боргу </a:t>
            </a:r>
            <a:endParaRPr lang="ru-RU" sz="2200" dirty="0" smtClean="0"/>
          </a:p>
          <a:p>
            <a:pPr algn="just"/>
            <a:r>
              <a:rPr lang="ru-RU" sz="2200" dirty="0" smtClean="0"/>
              <a:t>• </a:t>
            </a:r>
            <a:r>
              <a:rPr lang="ru-RU" sz="2200" dirty="0"/>
              <a:t>заходи з </a:t>
            </a:r>
            <a:r>
              <a:rPr lang="uk-UA" sz="2200" dirty="0" smtClean="0"/>
              <a:t>управління місцевим боргом із зазначенням документу, яким їх затверджено чи планується затвердити </a:t>
            </a:r>
            <a:endParaRPr lang="uk-UA" sz="22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861" y="1336811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en-US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V</a:t>
            </a:r>
            <a:endParaRPr lang="ru-RU" sz="24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372" y="2931835"/>
            <a:ext cx="148241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2789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733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35388" y="237029"/>
            <a:ext cx="535021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Текстова частина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3623" y="4027214"/>
            <a:ext cx="1021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17891" y="1196150"/>
            <a:ext cx="9156533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/>
              <a:t>норм бюджетного і галузевого законодавства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/>
              <a:t>цілей державної політики у відповідній сфері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/>
              <a:t>тенденцій змін у напрямах діяльності, які плануються у середньостроковій перспективі, та їх обґрунтування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/>
              <a:t>тенденцій змін, які планується здійснити у рамках забезпечення функціонування та розвитку галузей бюджетної сфери (державне управління, освіта, соцзахист та забезпечення, культура, спорт) та інших сфер діяльності у середньостроковій перспективі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/>
              <a:t>змін у мережі бюджетних установ та закладів, структурі та чисельності їх працівників, кількості споживачів публічних послуг та їх вплив на показники видатків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200" dirty="0" smtClean="0"/>
              <a:t>врахування гендерних аспектів</a:t>
            </a:r>
          </a:p>
          <a:p>
            <a:endParaRPr lang="uk-UA" sz="2400" b="1" dirty="0" smtClean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391066"/>
            <a:ext cx="1837607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Розділ </a:t>
            </a:r>
            <a:r>
              <a:rPr lang="en-US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V</a:t>
            </a:r>
            <a:r>
              <a:rPr lang="uk-UA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І</a:t>
            </a:r>
            <a:endParaRPr lang="ru-RU" sz="24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r>
              <a:rPr lang="ru-RU" sz="2200" b="1" dirty="0" smtClean="0"/>
              <a:t>Інформація</a:t>
            </a:r>
          </a:p>
          <a:p>
            <a:r>
              <a:rPr lang="ru-RU" sz="2200" b="1" dirty="0" smtClean="0"/>
              <a:t>щодо:</a:t>
            </a:r>
            <a:endParaRPr lang="ru-RU" sz="2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372" y="2931835"/>
            <a:ext cx="148241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Наказ Мінфіну від 02.06.2021 № 314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2789"/>
            <a:ext cx="1615537" cy="133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239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77447" y="173309"/>
            <a:ext cx="537615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77290" y="2908376"/>
            <a:ext cx="9976151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Відповідність показників в інших додатках: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tx1"/>
                </a:solidFill>
              </a:rPr>
              <a:t>Показники доходів </a:t>
            </a:r>
            <a:r>
              <a:rPr lang="ru-RU" sz="2400" dirty="0">
                <a:solidFill>
                  <a:schemeClr val="tx1"/>
                </a:solidFill>
              </a:rPr>
              <a:t>(з міжбюджетними трансфертами)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rgbClr val="D00A6D"/>
                </a:solidFill>
              </a:rPr>
              <a:t>=</a:t>
            </a:r>
            <a:r>
              <a:rPr lang="ru-RU" sz="2400" b="1" dirty="0" smtClean="0">
                <a:solidFill>
                  <a:srgbClr val="D00A6D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підсумковим </a:t>
            </a:r>
            <a:r>
              <a:rPr lang="ru-RU" sz="2400" dirty="0" smtClean="0">
                <a:solidFill>
                  <a:schemeClr val="tx1"/>
                </a:solidFill>
              </a:rPr>
              <a:t>проказниками </a:t>
            </a:r>
            <a:r>
              <a:rPr lang="ru-RU" sz="2400" b="1" dirty="0" smtClean="0">
                <a:solidFill>
                  <a:schemeClr val="tx1"/>
                </a:solidFill>
              </a:rPr>
              <a:t>Додатка 2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Показники </a:t>
            </a:r>
            <a:r>
              <a:rPr lang="ru-RU" sz="2400" b="1" dirty="0">
                <a:solidFill>
                  <a:schemeClr val="tx1"/>
                </a:solidFill>
              </a:rPr>
              <a:t>фінансування </a:t>
            </a:r>
            <a:r>
              <a:rPr lang="ru-RU" sz="2400" b="1" dirty="0" smtClean="0">
                <a:solidFill>
                  <a:srgbClr val="D00A6D"/>
                </a:solidFill>
              </a:rPr>
              <a:t>=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підсумковим показникам </a:t>
            </a:r>
            <a:r>
              <a:rPr lang="ru-RU" sz="2400" b="1" dirty="0" smtClean="0">
                <a:solidFill>
                  <a:schemeClr val="tx1"/>
                </a:solidFill>
              </a:rPr>
              <a:t>Додатка </a:t>
            </a:r>
            <a:r>
              <a:rPr lang="ru-RU" sz="2400" b="1" dirty="0">
                <a:solidFill>
                  <a:schemeClr val="tx1"/>
                </a:solidFill>
              </a:rPr>
              <a:t>3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Показники </a:t>
            </a:r>
            <a:r>
              <a:rPr lang="ru-RU" sz="2400" b="1" dirty="0">
                <a:solidFill>
                  <a:schemeClr val="tx1"/>
                </a:solidFill>
              </a:rPr>
              <a:t>видатків </a:t>
            </a:r>
            <a:r>
              <a:rPr lang="ru-RU" sz="2400" dirty="0">
                <a:solidFill>
                  <a:schemeClr val="tx1"/>
                </a:solidFill>
              </a:rPr>
              <a:t>(з міжбюджетними трансфертами) </a:t>
            </a:r>
            <a:r>
              <a:rPr lang="ru-RU" sz="2400" b="1" dirty="0" smtClean="0">
                <a:solidFill>
                  <a:srgbClr val="D00A6D"/>
                </a:solidFill>
              </a:rPr>
              <a:t>=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підсумковим показникам </a:t>
            </a:r>
            <a:r>
              <a:rPr lang="ru-RU" sz="2400" b="1" dirty="0" smtClean="0">
                <a:solidFill>
                  <a:schemeClr val="tx1"/>
                </a:solidFill>
              </a:rPr>
              <a:t>Додатка </a:t>
            </a:r>
            <a:r>
              <a:rPr lang="ru-RU" sz="2400" b="1" dirty="0">
                <a:solidFill>
                  <a:schemeClr val="tx1"/>
                </a:solidFill>
              </a:rPr>
              <a:t>6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Показники </a:t>
            </a:r>
            <a:r>
              <a:rPr lang="ru-RU" sz="2400" b="1" dirty="0">
                <a:solidFill>
                  <a:schemeClr val="tx1"/>
                </a:solidFill>
              </a:rPr>
              <a:t>повернення та надання кредитів </a:t>
            </a:r>
            <a:r>
              <a:rPr lang="ru-RU" sz="2400" b="1" dirty="0" smtClean="0">
                <a:solidFill>
                  <a:srgbClr val="D00A6D"/>
                </a:solidFill>
              </a:rPr>
              <a:t>=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відповідним </a:t>
            </a:r>
            <a:r>
              <a:rPr lang="ru-RU" sz="2400" dirty="0">
                <a:solidFill>
                  <a:schemeClr val="tx1"/>
                </a:solidFill>
              </a:rPr>
              <a:t>показникам </a:t>
            </a:r>
            <a:r>
              <a:rPr lang="ru-RU" sz="2400" b="1" dirty="0" smtClean="0">
                <a:solidFill>
                  <a:schemeClr val="tx1"/>
                </a:solidFill>
              </a:rPr>
              <a:t>Додатка </a:t>
            </a:r>
            <a:r>
              <a:rPr lang="ru-RU" sz="2400" b="1" dirty="0">
                <a:solidFill>
                  <a:schemeClr val="tx1"/>
                </a:solidFill>
              </a:rPr>
              <a:t>8 </a:t>
            </a:r>
            <a:endParaRPr lang="uk-UA" sz="24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21334" y="621759"/>
            <a:ext cx="97148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ru-RU" sz="2400" dirty="0"/>
              <a:t>Підсумкові дані за </a:t>
            </a:r>
            <a:r>
              <a:rPr lang="ru-RU" sz="2400" b="1" dirty="0" smtClean="0"/>
              <a:t>Розділом </a:t>
            </a:r>
            <a:r>
              <a:rPr lang="ru-RU" sz="2400" b="1" dirty="0"/>
              <a:t>І</a:t>
            </a:r>
            <a:r>
              <a:rPr lang="ru-RU" sz="2400" dirty="0"/>
              <a:t> (загальні показники надходжень) </a:t>
            </a:r>
            <a:endParaRPr lang="ru-RU" sz="2400" dirty="0" smtClean="0"/>
          </a:p>
          <a:p>
            <a:r>
              <a:rPr lang="ru-RU" sz="2400" dirty="0" smtClean="0"/>
              <a:t>та </a:t>
            </a:r>
            <a:r>
              <a:rPr lang="ru-RU" sz="2400" b="1" dirty="0" smtClean="0"/>
              <a:t>Розділом </a:t>
            </a:r>
            <a:r>
              <a:rPr lang="ru-RU" sz="2400" b="1" dirty="0"/>
              <a:t>ІІ </a:t>
            </a:r>
            <a:r>
              <a:rPr lang="ru-RU" sz="2400" dirty="0"/>
              <a:t>(загальні граничні показники видатків та надання </a:t>
            </a:r>
            <a:r>
              <a:rPr lang="ru-RU" sz="2400" dirty="0" smtClean="0"/>
              <a:t>кредитиву) </a:t>
            </a:r>
            <a:r>
              <a:rPr lang="ru-RU" sz="2400" dirty="0"/>
              <a:t>повинні бути збалансовані по роках, окремо по </a:t>
            </a:r>
            <a:r>
              <a:rPr lang="ru-RU" sz="2400" dirty="0" smtClean="0"/>
              <a:t>заугольному </a:t>
            </a:r>
            <a:r>
              <a:rPr lang="ru-RU" sz="2400" dirty="0"/>
              <a:t>та спеціальному фондах</a:t>
            </a:r>
            <a:endParaRPr lang="uk-UA" sz="24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313113" y="910392"/>
            <a:ext cx="183760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І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64488" y="1756656"/>
            <a:ext cx="1674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Загальні показники бюджету</a:t>
            </a:r>
            <a:endParaRPr lang="uk-UA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4" y="3298594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477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38517" y="154057"/>
            <a:ext cx="5000017" cy="430887"/>
          </a:xfrm>
          <a:prstGeom prst="rect">
            <a:avLst/>
          </a:prstGeom>
          <a:solidFill>
            <a:srgbClr val="EAEAEA"/>
          </a:solidFill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890" y="3074383"/>
            <a:ext cx="10511334" cy="261610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002060"/>
                </a:solidFill>
              </a:rPr>
              <a:t>Відповідність показників в інших додатках:</a:t>
            </a:r>
          </a:p>
          <a:p>
            <a:endParaRPr lang="ru-RU" sz="26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chemeClr val="tx1"/>
                </a:solidFill>
              </a:rPr>
              <a:t>Підсумкові показники </a:t>
            </a:r>
            <a:r>
              <a:rPr lang="ru-RU" sz="2800" dirty="0" smtClean="0">
                <a:solidFill>
                  <a:schemeClr val="tx1"/>
                </a:solidFill>
              </a:rPr>
              <a:t>Додатка </a:t>
            </a:r>
            <a:r>
              <a:rPr lang="ru-RU" sz="2800" dirty="0">
                <a:solidFill>
                  <a:schemeClr val="tx1"/>
                </a:solidFill>
              </a:rPr>
              <a:t>2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= </a:t>
            </a:r>
            <a:r>
              <a:rPr lang="ru-RU" sz="2800" dirty="0">
                <a:solidFill>
                  <a:schemeClr val="tx1"/>
                </a:solidFill>
              </a:rPr>
              <a:t>показникам</a:t>
            </a:r>
            <a:r>
              <a:rPr lang="ru-RU" sz="2800" b="1" dirty="0">
                <a:solidFill>
                  <a:schemeClr val="tx1"/>
                </a:solidFill>
              </a:rPr>
              <a:t> доходів </a:t>
            </a:r>
            <a:r>
              <a:rPr lang="ru-RU" sz="2800" dirty="0">
                <a:solidFill>
                  <a:schemeClr val="tx1"/>
                </a:solidFill>
              </a:rPr>
              <a:t>р</a:t>
            </a:r>
            <a:r>
              <a:rPr lang="ru-RU" sz="2800" dirty="0" smtClean="0">
                <a:solidFill>
                  <a:schemeClr val="tx1"/>
                </a:solidFill>
              </a:rPr>
              <a:t>озділу </a:t>
            </a:r>
            <a:r>
              <a:rPr lang="ru-RU" sz="2800" dirty="0">
                <a:solidFill>
                  <a:schemeClr val="tx1"/>
                </a:solidFill>
              </a:rPr>
              <a:t>І </a:t>
            </a:r>
            <a:r>
              <a:rPr lang="ru-RU" sz="2800" b="1" dirty="0" smtClean="0">
                <a:solidFill>
                  <a:schemeClr val="tx1"/>
                </a:solidFill>
              </a:rPr>
              <a:t>Додатка </a:t>
            </a:r>
            <a:r>
              <a:rPr lang="ru-RU" sz="2800" b="1" dirty="0">
                <a:solidFill>
                  <a:schemeClr val="tx1"/>
                </a:solidFill>
              </a:rPr>
              <a:t>1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Показники розділу ІІ та III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Додатка </a:t>
            </a:r>
            <a:r>
              <a:rPr lang="ru-RU" sz="2800" dirty="0">
                <a:solidFill>
                  <a:srgbClr val="002060"/>
                </a:solidFill>
              </a:rPr>
              <a:t>2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= </a:t>
            </a:r>
            <a:r>
              <a:rPr lang="ru-RU" sz="2800" b="1" dirty="0">
                <a:solidFill>
                  <a:schemeClr val="tx1"/>
                </a:solidFill>
              </a:rPr>
              <a:t>підсумковим показникам </a:t>
            </a:r>
            <a:r>
              <a:rPr lang="ru-RU" sz="2800" b="1" dirty="0" smtClean="0">
                <a:solidFill>
                  <a:schemeClr val="tx1"/>
                </a:solidFill>
              </a:rPr>
              <a:t>Додатка </a:t>
            </a:r>
            <a:r>
              <a:rPr lang="ru-RU" sz="2800" b="1" dirty="0">
                <a:solidFill>
                  <a:schemeClr val="tx1"/>
                </a:solidFill>
              </a:rPr>
              <a:t>11</a:t>
            </a:r>
            <a:endParaRPr lang="ru-RU" sz="2600" b="1" dirty="0" smtClean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21334" y="684074"/>
            <a:ext cx="97148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ru-RU" sz="2400" dirty="0" smtClean="0"/>
              <a:t>Складається </a:t>
            </a:r>
            <a:r>
              <a:rPr lang="ru-RU" sz="2400" dirty="0"/>
              <a:t>з трьох розділів: </a:t>
            </a:r>
            <a:endParaRPr lang="ru-RU" sz="2400" dirty="0" smtClean="0"/>
          </a:p>
          <a:p>
            <a:r>
              <a:rPr lang="ru-RU" sz="2400" b="1" dirty="0" smtClean="0"/>
              <a:t>р</a:t>
            </a:r>
            <a:r>
              <a:rPr lang="uk-UA" sz="2400" b="1" dirty="0" smtClean="0"/>
              <a:t>озділ </a:t>
            </a:r>
            <a:r>
              <a:rPr lang="ru-RU" sz="2400" b="1" dirty="0" smtClean="0"/>
              <a:t>І</a:t>
            </a:r>
            <a:r>
              <a:rPr lang="ru-RU" sz="2400" dirty="0" smtClean="0"/>
              <a:t> </a:t>
            </a:r>
            <a:r>
              <a:rPr lang="ru-RU" sz="2400" dirty="0"/>
              <a:t>- доходи (без урахування міжбюджетних трансфертів) </a:t>
            </a:r>
            <a:r>
              <a:rPr lang="uk-UA" sz="2400" b="1" dirty="0" smtClean="0"/>
              <a:t>розділ ІІ - </a:t>
            </a:r>
            <a:r>
              <a:rPr lang="ru-RU" sz="2400" dirty="0" smtClean="0"/>
              <a:t>трансферти </a:t>
            </a:r>
            <a:r>
              <a:rPr lang="ru-RU" sz="2400" dirty="0"/>
              <a:t>з державного бюджету </a:t>
            </a:r>
            <a:endParaRPr lang="ru-RU" sz="2400" dirty="0" smtClean="0"/>
          </a:p>
          <a:p>
            <a:r>
              <a:rPr lang="uk-UA" sz="2400" b="1" dirty="0" smtClean="0"/>
              <a:t>розділ ІІІ </a:t>
            </a:r>
            <a:r>
              <a:rPr lang="ru-RU" sz="2400" dirty="0" smtClean="0"/>
              <a:t>- </a:t>
            </a:r>
            <a:r>
              <a:rPr lang="ru-RU" sz="2400" dirty="0"/>
              <a:t>трансферти з інших місцевих бюджетів</a:t>
            </a:r>
            <a:endParaRPr lang="uk-UA" sz="2400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135371" y="910392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2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64488" y="1756656"/>
            <a:ext cx="188623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500" b="1" dirty="0">
                <a:solidFill>
                  <a:srgbClr val="002060"/>
                </a:solidFill>
              </a:rPr>
              <a:t>Показники доходів бюджету</a:t>
            </a:r>
            <a:endParaRPr lang="uk-UA" sz="25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4" y="3298594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227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04681" y="171832"/>
            <a:ext cx="634892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50720" y="3569114"/>
            <a:ext cx="9297994" cy="21852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002060"/>
                </a:solidFill>
              </a:rPr>
              <a:t>Відповідність показників в інших додатках:</a:t>
            </a:r>
          </a:p>
          <a:p>
            <a:endParaRPr lang="ru-RU" sz="26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Підсумкові показники </a:t>
            </a:r>
            <a:r>
              <a:rPr lang="ru-RU" sz="2800" dirty="0" smtClean="0">
                <a:solidFill>
                  <a:srgbClr val="002060"/>
                </a:solidFill>
              </a:rPr>
              <a:t>Додатка 3 </a:t>
            </a:r>
            <a:r>
              <a:rPr lang="ru-RU" sz="2800" b="1" dirty="0" smtClean="0">
                <a:solidFill>
                  <a:srgbClr val="C00000"/>
                </a:solidFill>
              </a:rPr>
              <a:t>= </a:t>
            </a:r>
            <a:r>
              <a:rPr lang="ru-RU" sz="2800" dirty="0">
                <a:solidFill>
                  <a:srgbClr val="002060"/>
                </a:solidFill>
              </a:rPr>
              <a:t>показникам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фінансування </a:t>
            </a:r>
            <a:r>
              <a:rPr lang="ru-RU" sz="2800" dirty="0" smtClean="0">
                <a:solidFill>
                  <a:srgbClr val="002060"/>
                </a:solidFill>
              </a:rPr>
              <a:t>розділу </a:t>
            </a:r>
            <a:r>
              <a:rPr lang="ru-RU" sz="2800" dirty="0">
                <a:solidFill>
                  <a:srgbClr val="002060"/>
                </a:solidFill>
              </a:rPr>
              <a:t>І </a:t>
            </a:r>
            <a:r>
              <a:rPr lang="ru-RU" sz="2800" b="1" dirty="0" smtClean="0">
                <a:solidFill>
                  <a:srgbClr val="002060"/>
                </a:solidFill>
              </a:rPr>
              <a:t>Додатка </a:t>
            </a:r>
            <a:r>
              <a:rPr lang="ru-RU" sz="2800" b="1" dirty="0">
                <a:solidFill>
                  <a:srgbClr val="002060"/>
                </a:solidFill>
              </a:rPr>
              <a:t>1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sz="2600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42711" y="666227"/>
            <a:ext cx="911072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ru-RU" sz="2800" dirty="0" smtClean="0"/>
              <a:t>Складається </a:t>
            </a:r>
            <a:r>
              <a:rPr lang="ru-RU" sz="2800" dirty="0"/>
              <a:t>з </a:t>
            </a:r>
            <a:r>
              <a:rPr lang="ru-RU" sz="2800" dirty="0" smtClean="0"/>
              <a:t>двох </a:t>
            </a:r>
            <a:r>
              <a:rPr lang="ru-RU" sz="2800" dirty="0"/>
              <a:t>розділів: </a:t>
            </a:r>
            <a:endParaRPr lang="ru-RU" sz="2800" dirty="0" smtClean="0"/>
          </a:p>
          <a:p>
            <a:r>
              <a:rPr lang="ru-RU" sz="2800" b="1" dirty="0" smtClean="0"/>
              <a:t>р</a:t>
            </a:r>
            <a:r>
              <a:rPr lang="uk-UA" sz="2800" b="1" dirty="0" smtClean="0"/>
              <a:t>озділ </a:t>
            </a:r>
            <a:r>
              <a:rPr lang="ru-RU" sz="2800" b="1" dirty="0" smtClean="0"/>
              <a:t>І</a:t>
            </a:r>
            <a:r>
              <a:rPr lang="ru-RU" sz="2800" dirty="0" smtClean="0"/>
              <a:t> </a:t>
            </a:r>
            <a:r>
              <a:rPr lang="ru-RU" sz="2800" dirty="0"/>
              <a:t>- - фінансування за типом </a:t>
            </a:r>
            <a:r>
              <a:rPr lang="ru-RU" sz="2800" dirty="0" smtClean="0"/>
              <a:t>кредитора</a:t>
            </a:r>
          </a:p>
          <a:p>
            <a:r>
              <a:rPr lang="uk-UA" sz="2800" b="1" dirty="0" smtClean="0"/>
              <a:t>розділ ІІ - </a:t>
            </a:r>
            <a:r>
              <a:rPr lang="ru-RU" sz="2800" dirty="0"/>
              <a:t>фінансування за типом боргового </a:t>
            </a:r>
            <a:r>
              <a:rPr lang="ru-RU" sz="2800" dirty="0" smtClean="0"/>
              <a:t>зобов'язання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Підсумкові показники розділу I та розділу II повинні відповідати одне одному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5371" y="910392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3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4374" y="1756656"/>
            <a:ext cx="1916346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</a:rPr>
              <a:t>Показники фінансування бюджету</a:t>
            </a:r>
            <a:endParaRPr lang="uk-UA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51" y="3976375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093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10518" y="143007"/>
            <a:ext cx="521402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6808" y="3026934"/>
            <a:ext cx="929799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Обсяг місцевого боргу відображається на кінець звітного </a:t>
            </a:r>
            <a:r>
              <a:rPr lang="ru-RU" sz="2400" b="1" dirty="0" smtClean="0">
                <a:solidFill>
                  <a:srgbClr val="002060"/>
                </a:solidFill>
              </a:rPr>
              <a:t>періоду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29163" y="666227"/>
            <a:ext cx="95242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uk-UA" sz="2400" dirty="0" smtClean="0"/>
              <a:t>Відображаються показники внутрішнього та зовнішнього боргу </a:t>
            </a:r>
          </a:p>
          <a:p>
            <a:r>
              <a:rPr lang="uk-UA" sz="2400" dirty="0" smtClean="0"/>
              <a:t>Показники зазначаються в національній валюті </a:t>
            </a:r>
          </a:p>
          <a:p>
            <a:r>
              <a:rPr lang="uk-UA" sz="2400" dirty="0" smtClean="0"/>
              <a:t>Борг в іноземній валюті зазначається у відповідних грошових одиницях та у гривневому еквівалент</a:t>
            </a:r>
            <a:r>
              <a:rPr lang="ru-RU" sz="2400" dirty="0" smtClean="0"/>
              <a:t>і </a:t>
            </a:r>
            <a:r>
              <a:rPr lang="ru-RU" sz="2400" dirty="0"/>
              <a:t>по курсу НБУ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5371" y="910392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4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4374" y="1756656"/>
            <a:ext cx="1916346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</a:rPr>
              <a:t>Показники </a:t>
            </a:r>
            <a:r>
              <a:rPr lang="ru-RU" sz="2200" b="1" dirty="0" smtClean="0">
                <a:solidFill>
                  <a:srgbClr val="002060"/>
                </a:solidFill>
              </a:rPr>
              <a:t>місцевого боргу</a:t>
            </a:r>
            <a:endParaRPr lang="uk-UA" sz="2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90" y="2911239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3805" y="4637696"/>
            <a:ext cx="21468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Додаток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5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29163" y="4430633"/>
            <a:ext cx="9439397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dirty="0"/>
              <a:t>Кошти на виконання </a:t>
            </a:r>
            <a:r>
              <a:rPr lang="ru-RU" sz="2200" b="1" dirty="0" smtClean="0">
                <a:solidFill>
                  <a:srgbClr val="002060"/>
                </a:solidFill>
              </a:rPr>
              <a:t>гарантованих </a:t>
            </a:r>
            <a:r>
              <a:rPr lang="ru-RU" sz="2200" b="1" dirty="0">
                <a:solidFill>
                  <a:srgbClr val="002060"/>
                </a:solidFill>
              </a:rPr>
              <a:t>зобов'язань </a:t>
            </a:r>
            <a:r>
              <a:rPr lang="ru-RU" sz="2200" dirty="0"/>
              <a:t>з платежів передбачаються у відповідному бюджетному періоді, у якому настає термін сплати, у обсягах: • за договорами, за якими вже настав гарантійний випадок - в обсязі платежів • за іншими договорами - не менше 50% </a:t>
            </a:r>
            <a:r>
              <a:rPr lang="ru-RU" sz="2200" dirty="0" err="1" smtClean="0"/>
              <a:t>суми</a:t>
            </a:r>
            <a:r>
              <a:rPr lang="ru-RU" sz="2200" dirty="0" smtClean="0"/>
              <a:t> </a:t>
            </a:r>
            <a:r>
              <a:rPr lang="ru-RU" sz="2200" dirty="0" err="1" smtClean="0"/>
              <a:t>платежів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24951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400" dirty="0" smtClean="0"/>
              <a:t>Оновлений бюджетний календар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2473" y="1087356"/>
            <a:ext cx="116520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1 березня </a:t>
            </a:r>
            <a:r>
              <a:rPr lang="uk-UA" dirty="0">
                <a:ea typeface="Times New Roman" panose="02020603050405020304" pitchFamily="18" charset="0"/>
              </a:rPr>
              <a:t>— </a:t>
            </a:r>
            <a:r>
              <a:rPr lang="uk-UA" b="1" dirty="0">
                <a:ea typeface="Times New Roman" panose="02020603050405020304" pitchFamily="18" charset="0"/>
              </a:rPr>
              <a:t>Мінфін</a:t>
            </a:r>
            <a:r>
              <a:rPr lang="uk-UA" dirty="0">
                <a:ea typeface="Times New Roman" panose="02020603050405020304" pitchFamily="18" charset="0"/>
              </a:rPr>
              <a:t> </a:t>
            </a:r>
            <a:r>
              <a:rPr lang="uk-UA" b="1" dirty="0">
                <a:ea typeface="Times New Roman" panose="02020603050405020304" pitchFamily="18" charset="0"/>
              </a:rPr>
              <a:t>отримує</a:t>
            </a:r>
            <a:r>
              <a:rPr lang="uk-UA" dirty="0">
                <a:ea typeface="Times New Roman" panose="02020603050405020304" pitchFamily="18" charset="0"/>
              </a:rPr>
              <a:t> від: 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          </a:t>
            </a:r>
            <a:r>
              <a:rPr lang="uk-UA" b="1" dirty="0">
                <a:ea typeface="Times New Roman" panose="02020603050405020304" pitchFamily="18" charset="0"/>
              </a:rPr>
              <a:t>Мінекономрозвитку</a:t>
            </a:r>
            <a:r>
              <a:rPr lang="uk-UA" dirty="0">
                <a:ea typeface="Times New Roman" panose="02020603050405020304" pitchFamily="18" charset="0"/>
              </a:rPr>
              <a:t> — орієнтовний макропрогноз;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          </a:t>
            </a:r>
            <a:r>
              <a:rPr lang="uk-UA" b="1" dirty="0">
                <a:ea typeface="Times New Roman" panose="02020603050405020304" pitchFamily="18" charset="0"/>
              </a:rPr>
              <a:t>НБУ</a:t>
            </a:r>
            <a:r>
              <a:rPr lang="uk-UA" dirty="0">
                <a:ea typeface="Times New Roman" panose="02020603050405020304" pitchFamily="18" charset="0"/>
              </a:rPr>
              <a:t> – орієнтовну інформацію про розрахунок показників частини прибутку;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          </a:t>
            </a:r>
            <a:r>
              <a:rPr lang="uk-UA" b="1" dirty="0">
                <a:ea typeface="Times New Roman" panose="02020603050405020304" pitchFamily="18" charset="0"/>
              </a:rPr>
              <a:t>Мінсоцполітики</a:t>
            </a:r>
            <a:r>
              <a:rPr lang="uk-UA" dirty="0">
                <a:ea typeface="Times New Roman" panose="02020603050405020304" pitchFamily="18" charset="0"/>
              </a:rPr>
              <a:t> — попередні соцстандарти;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          </a:t>
            </a:r>
            <a:r>
              <a:rPr lang="uk-UA" b="1" dirty="0">
                <a:ea typeface="Times New Roman" panose="02020603050405020304" pitchFamily="18" charset="0"/>
              </a:rPr>
              <a:t>Вищої ради правосуддя </a:t>
            </a:r>
            <a:r>
              <a:rPr lang="uk-UA" dirty="0">
                <a:ea typeface="Times New Roman" panose="02020603050405020304" pitchFamily="18" charset="0"/>
              </a:rPr>
              <a:t>– пропозиції щодо фінансового забезпечення судової влади.</a:t>
            </a:r>
            <a:br>
              <a:rPr lang="uk-UA" dirty="0">
                <a:ea typeface="Times New Roman" panose="02020603050405020304" pitchFamily="18" charset="0"/>
              </a:rPr>
            </a:b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15 квітня</a:t>
            </a:r>
            <a:r>
              <a:rPr lang="uk-UA" dirty="0">
                <a:ea typeface="Times New Roman" panose="02020603050405020304" pitchFamily="18" charset="0"/>
              </a:rPr>
              <a:t> — Мінфін отримує від: 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          </a:t>
            </a:r>
            <a:r>
              <a:rPr lang="uk-UA" b="1" dirty="0">
                <a:ea typeface="Times New Roman" panose="02020603050405020304" pitchFamily="18" charset="0"/>
              </a:rPr>
              <a:t>Мінекономрозвитку</a:t>
            </a:r>
            <a:r>
              <a:rPr lang="uk-UA" dirty="0">
                <a:ea typeface="Times New Roman" panose="02020603050405020304" pitchFamily="18" charset="0"/>
              </a:rPr>
              <a:t> – </a:t>
            </a:r>
            <a:r>
              <a:rPr lang="uk-UA" b="1" dirty="0">
                <a:ea typeface="Times New Roman" panose="02020603050405020304" pitchFamily="18" charset="0"/>
              </a:rPr>
              <a:t>уточнений макропрогноз</a:t>
            </a:r>
            <a:r>
              <a:rPr lang="uk-UA" dirty="0">
                <a:ea typeface="Times New Roman" panose="02020603050405020304" pitchFamily="18" charset="0"/>
              </a:rPr>
              <a:t>;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          НБУ </a:t>
            </a:r>
            <a:r>
              <a:rPr lang="uk-UA" dirty="0">
                <a:ea typeface="Times New Roman" panose="02020603050405020304" pitchFamily="18" charset="0"/>
              </a:rPr>
              <a:t>– уточнені показники частини прибутку, що перераховуються до бюджету;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          РНБО </a:t>
            </a:r>
            <a:r>
              <a:rPr lang="uk-UA" dirty="0">
                <a:ea typeface="Times New Roman" panose="02020603050405020304" pitchFamily="18" charset="0"/>
              </a:rPr>
              <a:t>розподіл видатків на оборону та безпеку на кожен рік між ГРК.</a:t>
            </a:r>
            <a:br>
              <a:rPr lang="uk-UA" dirty="0">
                <a:ea typeface="Times New Roman" panose="02020603050405020304" pitchFamily="18" charset="0"/>
              </a:rPr>
            </a:b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15 травня</a:t>
            </a:r>
            <a:r>
              <a:rPr lang="uk-UA" dirty="0">
                <a:ea typeface="Times New Roman" panose="02020603050405020304" pitchFamily="18" charset="0"/>
              </a:rPr>
              <a:t> — </a:t>
            </a:r>
            <a:r>
              <a:rPr lang="uk-UA" b="1" dirty="0">
                <a:ea typeface="Times New Roman" panose="02020603050405020304" pitchFamily="18" charset="0"/>
              </a:rPr>
              <a:t>до КМУ подають</a:t>
            </a:r>
            <a:r>
              <a:rPr lang="uk-UA" dirty="0">
                <a:ea typeface="Times New Roman" panose="02020603050405020304" pitchFamily="18" charset="0"/>
              </a:rPr>
              <a:t>:</a:t>
            </a:r>
            <a:endParaRPr lang="ru-RU" dirty="0"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          Мінфін </a:t>
            </a:r>
            <a:r>
              <a:rPr lang="uk-UA" dirty="0">
                <a:ea typeface="Times New Roman" panose="02020603050405020304" pitchFamily="18" charset="0"/>
              </a:rPr>
              <a:t>— проект Бюджетної декларації;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          </a:t>
            </a:r>
            <a:r>
              <a:rPr lang="uk-UA" b="1" dirty="0" smtClean="0">
                <a:ea typeface="Times New Roman" panose="02020603050405020304" pitchFamily="18" charset="0"/>
              </a:rPr>
              <a:t>Мінекономрозвитку </a:t>
            </a:r>
            <a:r>
              <a:rPr lang="uk-UA" dirty="0">
                <a:ea typeface="Times New Roman" panose="02020603050405020304" pitchFamily="18" charset="0"/>
              </a:rPr>
              <a:t>— макропрогноз</a:t>
            </a:r>
            <a:r>
              <a:rPr lang="uk-UA" dirty="0" smtClean="0">
                <a:ea typeface="Times New Roman" panose="02020603050405020304" pitchFamily="18" charset="0"/>
              </a:rPr>
              <a:t>.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dirty="0">
                <a:solidFill>
                  <a:srgbClr val="057792"/>
                </a:solidFill>
                <a:ea typeface="Times New Roman" panose="02020603050405020304" pitchFamily="18" charset="0"/>
              </a:rPr>
              <a:t>З </a:t>
            </a: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</a:rPr>
              <a:t>1 травня</a:t>
            </a:r>
            <a:r>
              <a:rPr lang="uk-UA" dirty="0">
                <a:solidFill>
                  <a:srgbClr val="057792"/>
                </a:solidFill>
                <a:ea typeface="Times New Roman" panose="02020603050405020304" pitchFamily="18" charset="0"/>
              </a:rPr>
              <a:t> — </a:t>
            </a: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</a:rPr>
              <a:t>КМУ схвалює макропрогноз</a:t>
            </a:r>
            <a:r>
              <a:rPr lang="uk-UA" dirty="0">
                <a:solidFill>
                  <a:srgbClr val="057792"/>
                </a:solidFill>
                <a:ea typeface="Times New Roman" panose="02020603050405020304" pitchFamily="18" charset="0"/>
              </a:rPr>
              <a:t> та </a:t>
            </a:r>
            <a:r>
              <a:rPr lang="uk-UA" b="1" dirty="0">
                <a:solidFill>
                  <a:srgbClr val="057792"/>
                </a:solidFill>
                <a:ea typeface="Times New Roman" panose="02020603050405020304" pitchFamily="18" charset="0"/>
              </a:rPr>
              <a:t>проект Бюджетної декларації</a:t>
            </a:r>
            <a:r>
              <a:rPr lang="uk-UA" dirty="0" smtClean="0">
                <a:solidFill>
                  <a:srgbClr val="057792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rgbClr val="057792"/>
              </a:solidFill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dirty="0">
                <a:ea typeface="Times New Roman" panose="02020603050405020304" pitchFamily="18" charset="0"/>
              </a:rPr>
              <a:t>З </a:t>
            </a:r>
            <a:r>
              <a:rPr lang="uk-UA" b="1" dirty="0">
                <a:ea typeface="Times New Roman" panose="02020603050405020304" pitchFamily="18" charset="0"/>
              </a:rPr>
              <a:t>червня</a:t>
            </a:r>
            <a:r>
              <a:rPr lang="uk-UA" dirty="0">
                <a:ea typeface="Times New Roman" panose="02020603050405020304" pitchFamily="18" charset="0"/>
              </a:rPr>
              <a:t>  —  </a:t>
            </a:r>
            <a:r>
              <a:rPr lang="uk-UA" b="1" dirty="0">
                <a:ea typeface="Times New Roman" panose="02020603050405020304" pitchFamily="18" charset="0"/>
              </a:rPr>
              <a:t>КМУ подає проект Бюджетної декларації </a:t>
            </a:r>
            <a:r>
              <a:rPr lang="uk-UA" dirty="0">
                <a:ea typeface="Times New Roman" panose="02020603050405020304" pitchFamily="18" charset="0"/>
              </a:rPr>
              <a:t>до ВРУ</a:t>
            </a:r>
            <a:r>
              <a:rPr lang="uk-UA" dirty="0" smtClean="0">
                <a:ea typeface="Times New Roman" panose="02020603050405020304" pitchFamily="18" charset="0"/>
              </a:rPr>
              <a:t>.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14 липня</a:t>
            </a:r>
            <a:r>
              <a:rPr lang="uk-UA" dirty="0">
                <a:ea typeface="Times New Roman" panose="02020603050405020304" pitchFamily="18" charset="0"/>
              </a:rPr>
              <a:t> —   </a:t>
            </a:r>
            <a:r>
              <a:rPr lang="uk-UA" b="1" dirty="0">
                <a:ea typeface="Times New Roman" panose="02020603050405020304" pitchFamily="18" charset="0"/>
              </a:rPr>
              <a:t>ВРУ приймає </a:t>
            </a:r>
            <a:r>
              <a:rPr lang="uk-UA" dirty="0">
                <a:ea typeface="Times New Roman" panose="02020603050405020304" pitchFamily="18" charset="0"/>
              </a:rPr>
              <a:t>рішення щодо </a:t>
            </a:r>
            <a:r>
              <a:rPr lang="uk-UA" b="1" dirty="0">
                <a:ea typeface="Times New Roman" panose="02020603050405020304" pitchFamily="18" charset="0"/>
              </a:rPr>
              <a:t>Бюджетної декларації</a:t>
            </a:r>
            <a:r>
              <a:rPr lang="uk-UA" dirty="0" smtClean="0">
                <a:ea typeface="Times New Roman" panose="02020603050405020304" pitchFamily="18" charset="0"/>
              </a:rPr>
              <a:t>.</a:t>
            </a:r>
            <a:endParaRPr lang="ru-RU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</a:rPr>
              <a:t>15 вересня</a:t>
            </a:r>
            <a:r>
              <a:rPr lang="uk-UA" dirty="0">
                <a:ea typeface="Times New Roman" panose="02020603050405020304" pitchFamily="18" charset="0"/>
              </a:rPr>
              <a:t> — </a:t>
            </a:r>
            <a:r>
              <a:rPr lang="uk-UA" b="1" dirty="0">
                <a:ea typeface="Times New Roman" panose="02020603050405020304" pitchFamily="18" charset="0"/>
              </a:rPr>
              <a:t>КМУ подає </a:t>
            </a:r>
            <a:r>
              <a:rPr lang="uk-UA" dirty="0">
                <a:ea typeface="Times New Roman" panose="02020603050405020304" pitchFamily="18" charset="0"/>
              </a:rPr>
              <a:t>на розгляд ВРУ </a:t>
            </a:r>
            <a:r>
              <a:rPr lang="uk-UA" b="1" dirty="0">
                <a:ea typeface="Times New Roman" panose="02020603050405020304" pitchFamily="18" charset="0"/>
              </a:rPr>
              <a:t>проекту ЗУ Про Державний бюджет України</a:t>
            </a:r>
            <a:endParaRPr lang="ru-RU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10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7218" y="173309"/>
            <a:ext cx="59805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21907" y="3163465"/>
            <a:ext cx="9970093" cy="2893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002060"/>
                </a:solidFill>
              </a:rPr>
              <a:t>Відповідність показників в інших додатках:</a:t>
            </a:r>
          </a:p>
          <a:p>
            <a:endParaRPr lang="ru-RU" sz="26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600" b="1" dirty="0">
                <a:solidFill>
                  <a:srgbClr val="002060"/>
                </a:solidFill>
              </a:rPr>
              <a:t>Підсумкові показники </a:t>
            </a:r>
            <a:r>
              <a:rPr lang="ru-RU" sz="2600" dirty="0" smtClean="0">
                <a:solidFill>
                  <a:srgbClr val="002060"/>
                </a:solidFill>
              </a:rPr>
              <a:t>Додатка 6 </a:t>
            </a:r>
            <a:r>
              <a:rPr lang="ru-RU" sz="2600" b="1" dirty="0" smtClean="0">
                <a:solidFill>
                  <a:srgbClr val="C00000"/>
                </a:solidFill>
              </a:rPr>
              <a:t>= </a:t>
            </a:r>
            <a:r>
              <a:rPr lang="ru-RU" sz="2600" dirty="0" smtClean="0">
                <a:solidFill>
                  <a:srgbClr val="002060"/>
                </a:solidFill>
              </a:rPr>
              <a:t>підсумковим</a:t>
            </a:r>
            <a:r>
              <a:rPr lang="ru-RU" sz="2600" b="1" dirty="0" smtClean="0">
                <a:solidFill>
                  <a:srgbClr val="C00000"/>
                </a:solidFill>
              </a:rPr>
              <a:t> </a:t>
            </a:r>
            <a:r>
              <a:rPr lang="ru-RU" sz="2600" dirty="0" smtClean="0">
                <a:solidFill>
                  <a:srgbClr val="002060"/>
                </a:solidFill>
              </a:rPr>
              <a:t>показникам</a:t>
            </a:r>
            <a:r>
              <a:rPr lang="ru-RU" sz="2600" b="1" dirty="0" smtClean="0">
                <a:solidFill>
                  <a:srgbClr val="002060"/>
                </a:solidFill>
              </a:rPr>
              <a:t> видатків Додатка </a:t>
            </a:r>
            <a:r>
              <a:rPr lang="ru-RU" sz="2600" dirty="0"/>
              <a:t>7 </a:t>
            </a:r>
            <a:r>
              <a:rPr lang="ru-RU" sz="2600" b="1" dirty="0">
                <a:solidFill>
                  <a:srgbClr val="C00000"/>
                </a:solidFill>
              </a:rPr>
              <a:t>+</a:t>
            </a:r>
            <a:r>
              <a:rPr lang="ru-RU" sz="2600" dirty="0"/>
              <a:t> </a:t>
            </a:r>
            <a:r>
              <a:rPr lang="ru-RU" sz="2600" dirty="0">
                <a:solidFill>
                  <a:srgbClr val="002060"/>
                </a:solidFill>
              </a:rPr>
              <a:t>показники надання кредитів </a:t>
            </a:r>
            <a:r>
              <a:rPr lang="ru-RU" sz="2600" b="1" dirty="0" smtClean="0">
                <a:solidFill>
                  <a:srgbClr val="002060"/>
                </a:solidFill>
              </a:rPr>
              <a:t>Додатка </a:t>
            </a:r>
            <a:r>
              <a:rPr lang="ru-RU" sz="2600" b="1" dirty="0">
                <a:solidFill>
                  <a:srgbClr val="002060"/>
                </a:solidFill>
              </a:rPr>
              <a:t>8</a:t>
            </a:r>
            <a:r>
              <a:rPr lang="ru-RU" sz="2600" dirty="0"/>
              <a:t> </a:t>
            </a:r>
            <a:endParaRPr lang="ru-RU" sz="26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600" b="1" dirty="0" smtClean="0">
                <a:solidFill>
                  <a:srgbClr val="002060"/>
                </a:solidFill>
              </a:rPr>
              <a:t>Підсумкові </a:t>
            </a:r>
            <a:r>
              <a:rPr lang="ru-RU" sz="2600" b="1" dirty="0">
                <a:solidFill>
                  <a:srgbClr val="002060"/>
                </a:solidFill>
              </a:rPr>
              <a:t>показники </a:t>
            </a:r>
            <a:r>
              <a:rPr lang="ru-RU" sz="2600" dirty="0" smtClean="0">
                <a:solidFill>
                  <a:srgbClr val="002060"/>
                </a:solidFill>
              </a:rPr>
              <a:t>Додатка </a:t>
            </a:r>
            <a:r>
              <a:rPr lang="ru-RU" sz="2600" dirty="0">
                <a:solidFill>
                  <a:srgbClr val="002060"/>
                </a:solidFill>
              </a:rPr>
              <a:t>6 </a:t>
            </a:r>
            <a:r>
              <a:rPr lang="ru-RU" sz="2600" b="1" dirty="0" smtClean="0">
                <a:solidFill>
                  <a:srgbClr val="C00000"/>
                </a:solidFill>
              </a:rPr>
              <a:t>= </a:t>
            </a:r>
            <a:r>
              <a:rPr lang="ru-RU" sz="2600" dirty="0">
                <a:solidFill>
                  <a:srgbClr val="002060"/>
                </a:solidFill>
              </a:rPr>
              <a:t>показникам </a:t>
            </a:r>
            <a:r>
              <a:rPr lang="ru-RU" sz="2600" b="1" dirty="0">
                <a:solidFill>
                  <a:srgbClr val="002060"/>
                </a:solidFill>
              </a:rPr>
              <a:t>видатків розділу ІІ </a:t>
            </a:r>
            <a:r>
              <a:rPr lang="ru-RU" sz="2600" b="1" dirty="0" smtClean="0">
                <a:solidFill>
                  <a:srgbClr val="002060"/>
                </a:solidFill>
              </a:rPr>
              <a:t>Додатка </a:t>
            </a:r>
            <a:r>
              <a:rPr lang="ru-RU" sz="2600" b="1" dirty="0">
                <a:solidFill>
                  <a:srgbClr val="002060"/>
                </a:solidFill>
              </a:rPr>
              <a:t>1</a:t>
            </a:r>
            <a:endParaRPr lang="ru-RU" sz="2600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95166" y="1338715"/>
            <a:ext cx="78018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uk-UA" sz="2400" dirty="0" smtClean="0"/>
              <a:t>Показники відображаються у розрізі головних розпорядників коштів без деталізації за бюджетними програмами</a:t>
            </a:r>
            <a:endParaRPr lang="uk-UA" sz="24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680" y="848486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6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0680" y="1338715"/>
            <a:ext cx="3522229" cy="17851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</a:rPr>
              <a:t>Граничні показники видатків бюджету та надання кредитів з бюджету головним розпорядникам коштів</a:t>
            </a:r>
            <a:endParaRPr lang="uk-UA" sz="2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58" y="3867714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453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49038" y="173309"/>
            <a:ext cx="55836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4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71812" y="3726002"/>
            <a:ext cx="9970093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Відповідність показників в інших додатках: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Підсумкові показники </a:t>
            </a:r>
            <a:r>
              <a:rPr lang="ru-RU" sz="2400" dirty="0" smtClean="0">
                <a:solidFill>
                  <a:srgbClr val="002060"/>
                </a:solidFill>
              </a:rPr>
              <a:t>Додатка 7 </a:t>
            </a:r>
            <a:r>
              <a:rPr lang="ru-RU" sz="2400" b="1" dirty="0" smtClean="0">
                <a:solidFill>
                  <a:srgbClr val="C00000"/>
                </a:solidFill>
              </a:rPr>
              <a:t>= </a:t>
            </a:r>
            <a:r>
              <a:rPr lang="ru-RU" sz="2400" dirty="0">
                <a:solidFill>
                  <a:srgbClr val="002060"/>
                </a:solidFill>
              </a:rPr>
              <a:t>обсягу </a:t>
            </a:r>
            <a:r>
              <a:rPr lang="ru-RU" sz="2400" b="1" dirty="0">
                <a:solidFill>
                  <a:srgbClr val="002060"/>
                </a:solidFill>
              </a:rPr>
              <a:t>видатків</a:t>
            </a:r>
            <a:r>
              <a:rPr lang="ru-RU" sz="2400" dirty="0">
                <a:solidFill>
                  <a:srgbClr val="002060"/>
                </a:solidFill>
              </a:rPr>
              <a:t> (з міжбюджетними трансфертами) у розділі І </a:t>
            </a:r>
            <a:r>
              <a:rPr lang="ru-RU" sz="2400" b="1" dirty="0" smtClean="0">
                <a:solidFill>
                  <a:srgbClr val="002060"/>
                </a:solidFill>
              </a:rPr>
              <a:t>Додатка 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</a:rPr>
              <a:t>Показники </a:t>
            </a:r>
            <a:r>
              <a:rPr lang="ru-RU" sz="2400" b="1" dirty="0">
                <a:solidFill>
                  <a:srgbClr val="002060"/>
                </a:solidFill>
              </a:rPr>
              <a:t>міжбюджетних трансфертів </a:t>
            </a:r>
            <a:r>
              <a:rPr lang="ru-RU" sz="2400" dirty="0">
                <a:solidFill>
                  <a:srgbClr val="002060"/>
                </a:solidFill>
              </a:rPr>
              <a:t>додатка 7 </a:t>
            </a:r>
            <a:r>
              <a:rPr lang="ru-RU" sz="2400" b="1" dirty="0" smtClean="0">
                <a:solidFill>
                  <a:srgbClr val="C00000"/>
                </a:solidFill>
              </a:rPr>
              <a:t>= </a:t>
            </a:r>
            <a:r>
              <a:rPr lang="ru-RU" sz="2400" b="1" dirty="0">
                <a:solidFill>
                  <a:srgbClr val="002060"/>
                </a:solidFill>
              </a:rPr>
              <a:t>підсумковим показникам </a:t>
            </a:r>
            <a:r>
              <a:rPr lang="ru-RU" sz="2400" b="1" dirty="0" smtClean="0">
                <a:solidFill>
                  <a:srgbClr val="002060"/>
                </a:solidFill>
              </a:rPr>
              <a:t>Додатка </a:t>
            </a:r>
            <a:r>
              <a:rPr lang="ru-RU" sz="2400" b="1" dirty="0">
                <a:solidFill>
                  <a:srgbClr val="002060"/>
                </a:solidFill>
              </a:rPr>
              <a:t>12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97159" y="877982"/>
            <a:ext cx="780180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Граничні </a:t>
            </a:r>
            <a:r>
              <a:rPr lang="ru-RU" sz="2200" dirty="0"/>
              <a:t>показники видатків відображаються за ТПКВКМБ без детального розподілу за бюджетними програмами та без розділу «Кредитування</a:t>
            </a:r>
            <a:r>
              <a:rPr lang="ru-RU" sz="2200" dirty="0" smtClean="0"/>
              <a:t>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  </a:t>
            </a:r>
            <a:r>
              <a:rPr lang="ru-RU" sz="2200" dirty="0"/>
              <a:t>Міжбюджетні трансферти іншим місцевим бюджетам зазначаються без розподілу за видами та бюджетними програмами </a:t>
            </a:r>
            <a:endParaRPr lang="ru-RU" sz="22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 </a:t>
            </a:r>
            <a:r>
              <a:rPr lang="ru-RU" sz="2200" dirty="0"/>
              <a:t>Окремим рядком виділяється реверсна дотація</a:t>
            </a:r>
            <a:endParaRPr lang="uk-UA" sz="22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2352" y="877982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7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338716"/>
            <a:ext cx="3522229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</a:rPr>
              <a:t>Граничні показники видатків бюджету за Типовою </a:t>
            </a:r>
            <a:r>
              <a:rPr lang="ru-RU" sz="2000" b="1" dirty="0" smtClean="0">
                <a:solidFill>
                  <a:srgbClr val="002060"/>
                </a:solidFill>
              </a:rPr>
              <a:t>програмною класифікацією видатків та кредитування місцевого бюджету</a:t>
            </a:r>
            <a:endParaRPr lang="uk-UA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7" y="4411329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404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21020" y="153900"/>
            <a:ext cx="64786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71812" y="3726002"/>
            <a:ext cx="9970093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Відповідність показників в інших додатках: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</a:rPr>
              <a:t>Показники </a:t>
            </a:r>
            <a:r>
              <a:rPr lang="ru-RU" sz="2400" b="1" dirty="0">
                <a:solidFill>
                  <a:srgbClr val="002060"/>
                </a:solidFill>
              </a:rPr>
              <a:t>повернення кредитів </a:t>
            </a:r>
            <a:r>
              <a:rPr lang="ru-RU" sz="2400" dirty="0">
                <a:solidFill>
                  <a:srgbClr val="002060"/>
                </a:solidFill>
              </a:rPr>
              <a:t>у </a:t>
            </a:r>
            <a:r>
              <a:rPr lang="ru-RU" sz="2400" dirty="0" smtClean="0">
                <a:solidFill>
                  <a:srgbClr val="002060"/>
                </a:solidFill>
              </a:rPr>
              <a:t>Додатку </a:t>
            </a:r>
            <a:r>
              <a:rPr lang="ru-RU" sz="2400" dirty="0">
                <a:solidFill>
                  <a:srgbClr val="002060"/>
                </a:solidFill>
              </a:rPr>
              <a:t>8 </a:t>
            </a:r>
            <a:r>
              <a:rPr lang="ru-RU" sz="2400" b="1" dirty="0" smtClean="0">
                <a:solidFill>
                  <a:srgbClr val="C00000"/>
                </a:solidFill>
              </a:rPr>
              <a:t>=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показникам </a:t>
            </a:r>
            <a:r>
              <a:rPr lang="ru-RU" sz="2400" b="1" dirty="0">
                <a:solidFill>
                  <a:srgbClr val="002060"/>
                </a:solidFill>
              </a:rPr>
              <a:t>повернення кредитів у розділі І </a:t>
            </a:r>
            <a:r>
              <a:rPr lang="ru-RU" sz="2400" b="1" dirty="0" smtClean="0">
                <a:solidFill>
                  <a:srgbClr val="002060"/>
                </a:solidFill>
              </a:rPr>
              <a:t>Додатка </a:t>
            </a:r>
            <a:r>
              <a:rPr lang="ru-RU" sz="2400" b="1" dirty="0">
                <a:solidFill>
                  <a:srgbClr val="002060"/>
                </a:solidFill>
              </a:rPr>
              <a:t>1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Показники </a:t>
            </a:r>
            <a:r>
              <a:rPr lang="ru-RU" sz="2400" b="1" dirty="0">
                <a:solidFill>
                  <a:srgbClr val="002060"/>
                </a:solidFill>
              </a:rPr>
              <a:t>надання кредитів </a:t>
            </a:r>
            <a:r>
              <a:rPr lang="ru-RU" sz="2400" dirty="0">
                <a:solidFill>
                  <a:srgbClr val="002060"/>
                </a:solidFill>
              </a:rPr>
              <a:t>у </a:t>
            </a:r>
            <a:r>
              <a:rPr lang="ru-RU" sz="2400" dirty="0" smtClean="0">
                <a:solidFill>
                  <a:srgbClr val="002060"/>
                </a:solidFill>
              </a:rPr>
              <a:t>Додатку </a:t>
            </a:r>
            <a:r>
              <a:rPr lang="ru-RU" sz="2400" dirty="0">
                <a:solidFill>
                  <a:srgbClr val="002060"/>
                </a:solidFill>
              </a:rPr>
              <a:t>8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= </a:t>
            </a:r>
            <a:r>
              <a:rPr lang="ru-RU" sz="2400" dirty="0">
                <a:solidFill>
                  <a:srgbClr val="002060"/>
                </a:solidFill>
              </a:rPr>
              <a:t>показникам </a:t>
            </a:r>
            <a:r>
              <a:rPr lang="ru-RU" sz="2400" b="1" dirty="0">
                <a:solidFill>
                  <a:srgbClr val="002060"/>
                </a:solidFill>
              </a:rPr>
              <a:t>надання кредитів </a:t>
            </a:r>
            <a:r>
              <a:rPr lang="ru-RU" sz="2400" dirty="0">
                <a:solidFill>
                  <a:srgbClr val="002060"/>
                </a:solidFill>
              </a:rPr>
              <a:t>у </a:t>
            </a:r>
            <a:r>
              <a:rPr lang="ru-RU" sz="2400" b="1" dirty="0">
                <a:solidFill>
                  <a:srgbClr val="002060"/>
                </a:solidFill>
              </a:rPr>
              <a:t>розділі ІІ </a:t>
            </a:r>
            <a:r>
              <a:rPr lang="ru-RU" sz="2400" b="1" dirty="0" smtClean="0">
                <a:solidFill>
                  <a:srgbClr val="002060"/>
                </a:solidFill>
              </a:rPr>
              <a:t>Додатка </a:t>
            </a:r>
            <a:r>
              <a:rPr lang="ru-RU" sz="2400" b="1" dirty="0">
                <a:solidFill>
                  <a:srgbClr val="002060"/>
                </a:solidFill>
              </a:rPr>
              <a:t>1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57600" y="1661476"/>
            <a:ext cx="78018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/>
              <a:t>Відображаються показники повернення / надання кредитів </a:t>
            </a:r>
            <a:r>
              <a:rPr lang="ru-RU" sz="2400" dirty="0" smtClean="0"/>
              <a:t>за кодами </a:t>
            </a:r>
            <a:r>
              <a:rPr lang="ru-RU" sz="2400" dirty="0"/>
              <a:t>ТПКВКМБ</a:t>
            </a:r>
            <a:endParaRPr lang="uk-UA" sz="24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4154" y="1145390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8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371" y="1611571"/>
            <a:ext cx="3522229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</a:rPr>
              <a:t>Граничні показники </a:t>
            </a:r>
            <a:r>
              <a:rPr lang="ru-RU" sz="2000" b="1" dirty="0" smtClean="0">
                <a:solidFill>
                  <a:srgbClr val="002060"/>
                </a:solidFill>
              </a:rPr>
              <a:t>кредитування </a:t>
            </a:r>
            <a:r>
              <a:rPr lang="ru-RU" sz="2000" b="1" dirty="0">
                <a:solidFill>
                  <a:srgbClr val="002060"/>
                </a:solidFill>
              </a:rPr>
              <a:t>бюджету за Типовою </a:t>
            </a:r>
            <a:r>
              <a:rPr lang="ru-RU" sz="2000" b="1" dirty="0" smtClean="0">
                <a:solidFill>
                  <a:srgbClr val="002060"/>
                </a:solidFill>
              </a:rPr>
              <a:t>програмною класифікацією видатків та кредитування місцевого бюджету</a:t>
            </a:r>
            <a:endParaRPr lang="uk-UA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7" y="4411329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771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49430" y="173309"/>
            <a:ext cx="41828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1008" y="3465713"/>
            <a:ext cx="8489105" cy="27392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/>
              <a:t>зазначаються: </a:t>
            </a:r>
            <a:endParaRPr lang="ru-RU" sz="2800" dirty="0" smtClean="0"/>
          </a:p>
          <a:p>
            <a:pPr marL="457200" indent="-45720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назва </a:t>
            </a:r>
            <a:r>
              <a:rPr lang="ru-RU" sz="2400" dirty="0">
                <a:solidFill>
                  <a:srgbClr val="002060"/>
                </a:solidFill>
              </a:rPr>
              <a:t>ГРК, відповідального виконавця та бюджетної програми згідно з ТПКВКМБ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загальний </a:t>
            </a:r>
            <a:r>
              <a:rPr lang="ru-RU" sz="2400" dirty="0">
                <a:solidFill>
                  <a:srgbClr val="002060"/>
                </a:solidFill>
              </a:rPr>
              <a:t>період реалізації проєкту - загальна вартість проєкту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очікуваний </a:t>
            </a:r>
            <a:r>
              <a:rPr lang="ru-RU" sz="2400" dirty="0">
                <a:solidFill>
                  <a:srgbClr val="002060"/>
                </a:solidFill>
              </a:rPr>
              <a:t>рівень готовності проєкту на кінець середньострокового періоду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66646" y="1367562"/>
            <a:ext cx="8867689" cy="1292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600" dirty="0"/>
              <a:t>складається з двох розділів: </a:t>
            </a:r>
            <a:endParaRPr lang="ru-RU" sz="2600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600" dirty="0" smtClean="0">
                <a:solidFill>
                  <a:srgbClr val="002060"/>
                </a:solidFill>
              </a:rPr>
              <a:t>розділ </a:t>
            </a:r>
            <a:r>
              <a:rPr lang="ru-RU" sz="2600" dirty="0">
                <a:solidFill>
                  <a:srgbClr val="002060"/>
                </a:solidFill>
              </a:rPr>
              <a:t>І - Надходження бюджету розвитку </a:t>
            </a:r>
            <a:endParaRPr lang="ru-RU" sz="26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600" dirty="0" smtClean="0">
                <a:solidFill>
                  <a:srgbClr val="002060"/>
                </a:solidFill>
              </a:rPr>
              <a:t>розділ </a:t>
            </a:r>
            <a:r>
              <a:rPr lang="ru-RU" sz="2600" dirty="0">
                <a:solidFill>
                  <a:srgbClr val="002060"/>
                </a:solidFill>
              </a:rPr>
              <a:t>ІІ - Витрати бюджету розвитку</a:t>
            </a:r>
            <a:endParaRPr lang="uk-UA" sz="26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6480" y="1079318"/>
            <a:ext cx="201534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Додаток 9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36480" y="1607403"/>
            <a:ext cx="2086536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</a:rPr>
              <a:t>Показники бюджету розвитку</a:t>
            </a:r>
            <a:endParaRPr lang="uk-UA" sz="2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1" y="2955502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2654" y="4156066"/>
            <a:ext cx="212910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Додаток </a:t>
            </a:r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10</a:t>
            </a:r>
            <a:endParaRPr lang="ru-RU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371" y="4617731"/>
            <a:ext cx="323790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Обсяги капітальних вкладень бюджету у розрізі інвестиційних проектів</a:t>
            </a:r>
          </a:p>
        </p:txBody>
      </p:sp>
    </p:spTree>
    <p:extLst>
      <p:ext uri="{BB962C8B-B14F-4D97-AF65-F5344CB8AC3E}">
        <p14:creationId xmlns:p14="http://schemas.microsoft.com/office/powerpoint/2010/main" val="252931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27218" y="173309"/>
            <a:ext cx="58249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Додатки до Прогнозу</a:t>
            </a:r>
            <a:endParaRPr lang="uk-UA" sz="2200" dirty="0">
              <a:solidFill>
                <a:srgbClr val="0577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6837" y="1110096"/>
            <a:ext cx="9456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2000" dirty="0">
              <a:solidFill>
                <a:schemeClr val="bg2">
                  <a:lumMod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7363" y="969384"/>
            <a:ext cx="2299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600" y="1310151"/>
            <a:ext cx="6913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57600" y="2667912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defRPr/>
            </a:pPr>
            <a:endParaRPr lang="uk-UA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4306" y="3726002"/>
            <a:ext cx="1029760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Відповідність показників в інших додатках: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</a:rPr>
              <a:t>Загальний обсяг міжбюджетних трансфертів </a:t>
            </a:r>
            <a:r>
              <a:rPr lang="ru-RU" sz="2400" dirty="0">
                <a:solidFill>
                  <a:srgbClr val="002060"/>
                </a:solidFill>
              </a:rPr>
              <a:t>у </a:t>
            </a:r>
            <a:r>
              <a:rPr lang="ru-RU" sz="2400" dirty="0" smtClean="0">
                <a:solidFill>
                  <a:srgbClr val="002060"/>
                </a:solidFill>
              </a:rPr>
              <a:t>Додатку </a:t>
            </a:r>
            <a:r>
              <a:rPr lang="ru-RU" sz="2400" dirty="0">
                <a:solidFill>
                  <a:srgbClr val="002060"/>
                </a:solidFill>
              </a:rPr>
              <a:t>11 </a:t>
            </a:r>
            <a:r>
              <a:rPr lang="ru-RU" sz="2400" b="1" dirty="0" smtClean="0">
                <a:solidFill>
                  <a:srgbClr val="C00000"/>
                </a:solidFill>
              </a:rPr>
              <a:t>=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сумі показників трансфертів</a:t>
            </a:r>
            <a:r>
              <a:rPr lang="ru-RU" sz="2400" dirty="0">
                <a:solidFill>
                  <a:srgbClr val="002060"/>
                </a:solidFill>
              </a:rPr>
              <a:t>, відображених у </a:t>
            </a:r>
            <a:r>
              <a:rPr lang="ru-RU" sz="2400" b="1" dirty="0">
                <a:solidFill>
                  <a:srgbClr val="002060"/>
                </a:solidFill>
              </a:rPr>
              <a:t>розділах ІІ та ІІІ </a:t>
            </a:r>
            <a:r>
              <a:rPr lang="ru-RU" sz="2400" b="1" dirty="0" smtClean="0">
                <a:solidFill>
                  <a:srgbClr val="002060"/>
                </a:solidFill>
              </a:rPr>
              <a:t>Додатка 2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Загальний обсяг міжбюджетних трансфертів </a:t>
            </a:r>
            <a:r>
              <a:rPr lang="ru-RU" sz="2400" dirty="0">
                <a:solidFill>
                  <a:srgbClr val="002060"/>
                </a:solidFill>
              </a:rPr>
              <a:t>у </a:t>
            </a:r>
            <a:r>
              <a:rPr lang="ru-RU" sz="2400" dirty="0" smtClean="0">
                <a:solidFill>
                  <a:srgbClr val="002060"/>
                </a:solidFill>
              </a:rPr>
              <a:t>Додатку </a:t>
            </a:r>
            <a:r>
              <a:rPr lang="ru-RU" sz="2400" dirty="0">
                <a:solidFill>
                  <a:srgbClr val="002060"/>
                </a:solidFill>
              </a:rPr>
              <a:t>12 </a:t>
            </a:r>
            <a:r>
              <a:rPr lang="ru-RU" sz="2400" b="1" dirty="0" smtClean="0">
                <a:solidFill>
                  <a:srgbClr val="C00000"/>
                </a:solidFill>
              </a:rPr>
              <a:t>=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показникам </a:t>
            </a:r>
            <a:r>
              <a:rPr lang="ru-RU" sz="2400" b="1" dirty="0" smtClean="0">
                <a:solidFill>
                  <a:srgbClr val="002060"/>
                </a:solidFill>
              </a:rPr>
              <a:t>трансфертів </a:t>
            </a:r>
            <a:r>
              <a:rPr lang="ru-RU" sz="2400" dirty="0" smtClean="0">
                <a:solidFill>
                  <a:srgbClr val="002060"/>
                </a:solidFill>
              </a:rPr>
              <a:t>у </a:t>
            </a:r>
            <a:r>
              <a:rPr lang="ru-RU" sz="2400" b="1" dirty="0" smtClean="0">
                <a:solidFill>
                  <a:srgbClr val="002060"/>
                </a:solidFill>
              </a:rPr>
              <a:t>Додатку </a:t>
            </a:r>
            <a:r>
              <a:rPr lang="ru-RU" sz="2400" b="1" dirty="0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59201" y="969384"/>
            <a:ext cx="9969170" cy="24622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Додаток 11 «Показники міжбюджетних трансфертів з інших бюджетів» 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Додаток </a:t>
            </a:r>
            <a:r>
              <a:rPr lang="ru-RU" sz="2200" b="1" dirty="0">
                <a:solidFill>
                  <a:srgbClr val="002060"/>
                </a:solidFill>
              </a:rPr>
              <a:t>12 «Показники міжбюджетних трансфертів іншим бюджетам</a:t>
            </a:r>
            <a:r>
              <a:rPr lang="ru-RU" sz="22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sz="2200" dirty="0"/>
              <a:t>Показники відображаються у додатках за роками середньострокового бюджетного періоду</a:t>
            </a:r>
            <a:r>
              <a:rPr lang="ru-RU" sz="2200" dirty="0" smtClean="0"/>
              <a:t>:</a:t>
            </a:r>
          </a:p>
          <a:p>
            <a:r>
              <a:rPr lang="ru-RU" sz="2200" dirty="0" smtClean="0"/>
              <a:t> </a:t>
            </a:r>
            <a:r>
              <a:rPr lang="ru-RU" sz="2200" dirty="0"/>
              <a:t>• у розрізі видів трансфертів (дотації, субвенції) та бюджетів </a:t>
            </a:r>
            <a:endParaRPr lang="ru-RU" sz="2200" dirty="0" smtClean="0"/>
          </a:p>
          <a:p>
            <a:r>
              <a:rPr lang="ru-RU" sz="2200" dirty="0" smtClean="0"/>
              <a:t>• </a:t>
            </a:r>
            <a:r>
              <a:rPr lang="ru-RU" sz="2200" dirty="0"/>
              <a:t>окремо за загальним (розділ І) та </a:t>
            </a:r>
            <a:r>
              <a:rPr lang="ru-RU" sz="2200" dirty="0" smtClean="0"/>
              <a:t>специальному </a:t>
            </a:r>
            <a:r>
              <a:rPr lang="ru-RU" sz="2200" dirty="0"/>
              <a:t>(розділ ІІ) фондами</a:t>
            </a:r>
            <a:endParaRPr lang="uk-UA" sz="2200" b="1" dirty="0" smtClean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022" y="969384"/>
            <a:ext cx="1762919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Додатки 11 і 12</a:t>
            </a:r>
          </a:p>
          <a:p>
            <a:endParaRPr lang="ru-RU" sz="2400" b="1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371" y="22537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2" name="Рисунок 21" descr="Зображення, що містить знак, вулиця, зупинка,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B2B38074-412E-4177-9915-E9D88A7F7A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86" y="2510083"/>
            <a:ext cx="1389519" cy="1149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6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C68374-9AF6-46B8-BD3B-C498B6A7E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2549" y="171922"/>
            <a:ext cx="7305221" cy="571500"/>
          </a:xfrm>
        </p:spPr>
        <p:txBody>
          <a:bodyPr>
            <a:noAutofit/>
          </a:bodyPr>
          <a:lstStyle/>
          <a:p>
            <a:r>
              <a:rPr lang="uk-UA" b="1" dirty="0"/>
              <a:t>Схема процесу прийняття прогнозу бюджету </a:t>
            </a:r>
            <a:r>
              <a:rPr lang="uk-UA" b="1" dirty="0" smtClean="0"/>
              <a:t>територіальної громади  </a:t>
            </a:r>
            <a:r>
              <a:rPr lang="uk-UA" b="1" dirty="0"/>
              <a:t>на середньостроковий період</a:t>
            </a:r>
            <a:r>
              <a:rPr lang="ru-RU" dirty="0"/>
              <a:t/>
            </a:r>
            <a:br>
              <a:rPr lang="ru-RU" dirty="0"/>
            </a:br>
            <a:r>
              <a:rPr lang="uk-UA" b="1" dirty="0"/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27381" y="862148"/>
            <a:ext cx="11590447" cy="543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2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615445C-6FF3-4638-96AF-6950C539E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382" y="1184270"/>
            <a:ext cx="11342251" cy="4981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>
                <a:solidFill>
                  <a:srgbClr val="0070C0"/>
                </a:solidFill>
              </a:rPr>
              <a:t>	</a:t>
            </a:r>
            <a:endParaRPr lang="ru-UA" sz="2000" dirty="0">
              <a:solidFill>
                <a:srgbClr val="0070C0"/>
              </a:solidFill>
            </a:endParaRPr>
          </a:p>
        </p:txBody>
      </p:sp>
      <p:grpSp>
        <p:nvGrpSpPr>
          <p:cNvPr id="6" name="Group 287"/>
          <p:cNvGrpSpPr>
            <a:grpSpLocks/>
          </p:cNvGrpSpPr>
          <p:nvPr/>
        </p:nvGrpSpPr>
        <p:grpSpPr bwMode="auto">
          <a:xfrm>
            <a:off x="0" y="978977"/>
            <a:ext cx="11653369" cy="5511718"/>
            <a:chOff x="756" y="1049"/>
            <a:chExt cx="4910" cy="3356"/>
          </a:xfrm>
        </p:grpSpPr>
        <p:sp>
          <p:nvSpPr>
            <p:cNvPr id="7" name="AutoShape 36"/>
            <p:cNvSpPr>
              <a:spLocks noChangeArrowheads="1"/>
            </p:cNvSpPr>
            <p:nvPr/>
          </p:nvSpPr>
          <p:spPr bwMode="auto">
            <a:xfrm>
              <a:off x="756" y="3126"/>
              <a:ext cx="667" cy="1020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400" b="1" dirty="0">
                  <a:latin typeface="+mn-lt"/>
                </a:rPr>
                <a:t>П</a:t>
              </a:r>
              <a:r>
                <a:rPr lang="uk-UA" altLang="ru-RU" sz="1400" b="1" dirty="0" smtClean="0">
                  <a:latin typeface="+mn-lt"/>
                </a:rPr>
                <a:t>очаток </a:t>
              </a:r>
              <a:r>
                <a:rPr lang="uk-UA" altLang="ru-RU" sz="1400" b="1" dirty="0">
                  <a:latin typeface="+mn-lt"/>
                </a:rPr>
                <a:t>складання Прогнозу бюджету </a:t>
              </a:r>
              <a:r>
                <a:rPr lang="uk-UA" altLang="ru-RU" sz="1400" b="1" dirty="0" smtClean="0">
                  <a:latin typeface="+mn-lt"/>
                </a:rPr>
                <a:t>на </a:t>
              </a:r>
              <a:r>
                <a:rPr lang="uk-UA" altLang="ru-RU" sz="1400" b="1" dirty="0">
                  <a:latin typeface="+mn-lt"/>
                </a:rPr>
                <a:t>3 роки  </a:t>
              </a:r>
              <a:r>
                <a:rPr lang="uk-UA" altLang="ru-RU" sz="1400" b="1" dirty="0" smtClean="0">
                  <a:latin typeface="+mn-lt"/>
                </a:rPr>
                <a:t>на основі Бюджетної декларації</a:t>
              </a:r>
              <a:endParaRPr lang="uk-UA" altLang="ru-RU" sz="1400" b="1" dirty="0">
                <a:latin typeface="+mn-lt"/>
              </a:endParaRPr>
            </a:p>
          </p:txBody>
        </p:sp>
        <p:sp>
          <p:nvSpPr>
            <p:cNvPr id="8" name="AutoShape 37"/>
            <p:cNvSpPr>
              <a:spLocks noChangeArrowheads="1"/>
            </p:cNvSpPr>
            <p:nvPr/>
          </p:nvSpPr>
          <p:spPr bwMode="auto">
            <a:xfrm>
              <a:off x="778" y="1061"/>
              <a:ext cx="724" cy="1020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500" b="1" dirty="0">
                  <a:latin typeface="+mn-lt"/>
                </a:rPr>
                <a:t>Розпорядження Голови про </a:t>
              </a:r>
              <a:r>
                <a:rPr lang="uk-UA" altLang="ru-RU" sz="1500" b="1" dirty="0" smtClean="0">
                  <a:latin typeface="+mn-lt"/>
                </a:rPr>
                <a:t>початок роботи із розробки прогнозу та проекту бюджету.</a:t>
              </a:r>
              <a:endParaRPr lang="uk-UA" altLang="ru-RU" sz="1500" b="1" dirty="0">
                <a:latin typeface="+mn-lt"/>
              </a:endParaRPr>
            </a:p>
          </p:txBody>
        </p:sp>
        <p:sp>
          <p:nvSpPr>
            <p:cNvPr id="9" name="AutoShape 38"/>
            <p:cNvSpPr>
              <a:spLocks noChangeArrowheads="1"/>
            </p:cNvSpPr>
            <p:nvPr/>
          </p:nvSpPr>
          <p:spPr bwMode="auto">
            <a:xfrm>
              <a:off x="2494" y="3135"/>
              <a:ext cx="794" cy="1183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400" b="1" dirty="0">
                  <a:latin typeface="+mn-lt"/>
                </a:rPr>
                <a:t>ГРК  переглядають  власні стратегічні цілі,</a:t>
              </a:r>
            </a:p>
            <a:p>
              <a:r>
                <a:rPr lang="uk-UA" altLang="ru-RU" sz="1400" b="1" dirty="0">
                  <a:latin typeface="+mn-lt"/>
                </a:rPr>
                <a:t>складають пропозиції до прогнозу,  подають їх до </a:t>
              </a:r>
              <a:r>
                <a:rPr lang="uk-UA" altLang="ru-RU" sz="1400" b="1" dirty="0" smtClean="0">
                  <a:latin typeface="+mn-lt"/>
                </a:rPr>
                <a:t>фіноргану</a:t>
              </a:r>
              <a:endParaRPr lang="uk-UA" altLang="ru-RU" sz="1400" b="1" dirty="0">
                <a:latin typeface="+mn-lt"/>
              </a:endParaRPr>
            </a:p>
          </p:txBody>
        </p:sp>
        <p:sp>
          <p:nvSpPr>
            <p:cNvPr id="10" name="AutoShape 39"/>
            <p:cNvSpPr>
              <a:spLocks noChangeArrowheads="1"/>
            </p:cNvSpPr>
            <p:nvPr/>
          </p:nvSpPr>
          <p:spPr bwMode="auto">
            <a:xfrm>
              <a:off x="1537" y="1062"/>
              <a:ext cx="1076" cy="1161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/>
            <a:p>
              <a:pPr eaLnBrk="0" hangingPunct="0">
                <a:defRPr/>
              </a:pPr>
              <a:r>
                <a:rPr lang="uk-UA" sz="1400" b="1" dirty="0" smtClean="0">
                  <a:cs typeface="Arial" charset="0"/>
                </a:rPr>
                <a:t>Місцевий фінорган переглядає стратегічні і програмні документи,</a:t>
              </a:r>
            </a:p>
            <a:p>
              <a:pPr eaLnBrk="0" hangingPunct="0">
                <a:defRPr/>
              </a:pPr>
              <a:r>
                <a:rPr lang="uk-UA" sz="1400" b="1" dirty="0" smtClean="0">
                  <a:cs typeface="Arial" charset="0"/>
                </a:rPr>
                <a:t>готує</a:t>
              </a:r>
              <a:r>
                <a:rPr lang="uk-UA" sz="1400" b="1" dirty="0">
                  <a:cs typeface="Arial" charset="0"/>
                </a:rPr>
                <a:t>:</a:t>
              </a:r>
            </a:p>
            <a:p>
              <a:pPr eaLnBrk="0" hangingPunct="0">
                <a:defRPr/>
              </a:pPr>
              <a:r>
                <a:rPr lang="uk-UA" sz="1400" b="1" dirty="0">
                  <a:cs typeface="Arial" charset="0"/>
                </a:rPr>
                <a:t>- Проект поетапного Плану заходів, </a:t>
              </a:r>
            </a:p>
            <a:p>
              <a:pPr eaLnBrk="0" hangingPunct="0">
                <a:defRPr/>
              </a:pPr>
              <a:r>
                <a:rPr lang="uk-UA" sz="1400" b="1" dirty="0">
                  <a:cs typeface="Arial" charset="0"/>
                </a:rPr>
                <a:t>- проект </a:t>
              </a:r>
              <a:r>
                <a:rPr lang="uk-UA" sz="1400" b="1" dirty="0" smtClean="0">
                  <a:cs typeface="Arial" charset="0"/>
                </a:rPr>
                <a:t>змін до документів</a:t>
              </a:r>
              <a:endParaRPr lang="uk-UA" sz="1400" b="1" dirty="0">
                <a:cs typeface="Arial" charset="0"/>
              </a:endParaRPr>
            </a:p>
          </p:txBody>
        </p:sp>
        <p:sp>
          <p:nvSpPr>
            <p:cNvPr id="11" name="AutoShape 40"/>
            <p:cNvSpPr>
              <a:spLocks noChangeArrowheads="1"/>
            </p:cNvSpPr>
            <p:nvPr/>
          </p:nvSpPr>
          <p:spPr bwMode="auto">
            <a:xfrm>
              <a:off x="1438" y="3134"/>
              <a:ext cx="1009" cy="1271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400" b="1" dirty="0"/>
                <a:t>Фінорган узгоджує показники по доходах з  ДПС, </a:t>
              </a:r>
              <a:r>
                <a:rPr lang="uk-UA" altLang="ja-JP" sz="1400" b="1" dirty="0" smtClean="0"/>
                <a:t>здійснює </a:t>
              </a:r>
              <a:r>
                <a:rPr lang="uk-UA" altLang="ja-JP" sz="1400" b="1" dirty="0"/>
                <a:t>попередні розрахунки,  розробляє та доводить  до ГРК </a:t>
              </a:r>
              <a:r>
                <a:rPr lang="uk-UA" altLang="ja-JP" sz="1400" b="1" dirty="0" smtClean="0"/>
                <a:t>Інструкцію і орієнтовні </a:t>
              </a:r>
              <a:r>
                <a:rPr lang="uk-UA" altLang="ja-JP" sz="1400" b="1" dirty="0"/>
                <a:t>граничні  видатки, </a:t>
              </a:r>
              <a:r>
                <a:rPr lang="uk-UA" altLang="ja-JP" sz="1400" b="1" dirty="0" smtClean="0"/>
                <a:t>працює</a:t>
              </a:r>
            </a:p>
            <a:p>
              <a:r>
                <a:rPr lang="uk-UA" altLang="ja-JP" sz="1400" b="1" dirty="0" smtClean="0"/>
                <a:t> </a:t>
              </a:r>
              <a:r>
                <a:rPr lang="uk-UA" altLang="ja-JP" sz="1400" b="1" dirty="0"/>
                <a:t>з ГРК</a:t>
              </a:r>
              <a:endParaRPr lang="uk-UA" altLang="ru-RU" sz="1400" b="1" dirty="0"/>
            </a:p>
            <a:p>
              <a:endParaRPr lang="uk-UA" altLang="ru-RU" sz="1400" b="1" dirty="0"/>
            </a:p>
          </p:txBody>
        </p:sp>
        <p:sp>
          <p:nvSpPr>
            <p:cNvPr id="12" name="AutoShape 41"/>
            <p:cNvSpPr>
              <a:spLocks noChangeArrowheads="1"/>
            </p:cNvSpPr>
            <p:nvPr/>
          </p:nvSpPr>
          <p:spPr bwMode="auto">
            <a:xfrm>
              <a:off x="2683" y="1062"/>
              <a:ext cx="952" cy="1021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600" b="1" dirty="0" smtClean="0">
                  <a:latin typeface="+mn-lt"/>
                </a:rPr>
                <a:t>Виконком (Голова) </a:t>
              </a:r>
              <a:r>
                <a:rPr lang="uk-UA" altLang="ru-RU" sz="1600" b="1" dirty="0">
                  <a:latin typeface="+mn-lt"/>
                </a:rPr>
                <a:t>затверджує</a:t>
              </a:r>
            </a:p>
            <a:p>
              <a:r>
                <a:rPr lang="uk-UA" altLang="ru-RU" sz="1600" b="1" dirty="0">
                  <a:latin typeface="+mn-lt"/>
                </a:rPr>
                <a:t>поетапний План заходів</a:t>
              </a:r>
            </a:p>
          </p:txBody>
        </p:sp>
        <p:sp>
          <p:nvSpPr>
            <p:cNvPr id="13" name="AutoShape 42"/>
            <p:cNvSpPr>
              <a:spLocks noChangeArrowheads="1"/>
            </p:cNvSpPr>
            <p:nvPr/>
          </p:nvSpPr>
          <p:spPr bwMode="auto">
            <a:xfrm>
              <a:off x="3759" y="1049"/>
              <a:ext cx="891" cy="1020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/>
            <a:p>
              <a:pPr eaLnBrk="0" hangingPunct="0">
                <a:defRPr/>
              </a:pPr>
              <a:r>
                <a:rPr lang="uk-UA" sz="1400" b="1" dirty="0" smtClean="0">
                  <a:cs typeface="Arial" charset="0"/>
                </a:rPr>
                <a:t>Рада ОТГ затверджує зміни до стратегічних і програмних документів,</a:t>
              </a:r>
            </a:p>
            <a:p>
              <a:pPr eaLnBrk="0" hangingPunct="0">
                <a:defRPr/>
              </a:pPr>
              <a:r>
                <a:rPr lang="uk-UA" sz="1400" b="1" dirty="0" smtClean="0">
                  <a:cs typeface="Arial" charset="0"/>
                </a:rPr>
                <a:t>Форми та процедури залучення громадян</a:t>
              </a:r>
            </a:p>
            <a:p>
              <a:pPr eaLnBrk="0" hangingPunct="0">
                <a:defRPr/>
              </a:pPr>
              <a:r>
                <a:rPr lang="uk-UA" sz="1400" b="1" dirty="0" smtClean="0">
                  <a:cs typeface="Arial" charset="0"/>
                </a:rPr>
                <a:t>тощо</a:t>
              </a:r>
            </a:p>
          </p:txBody>
        </p:sp>
        <p:sp>
          <p:nvSpPr>
            <p:cNvPr id="14" name="AutoShape 43"/>
            <p:cNvSpPr>
              <a:spLocks noChangeArrowheads="1"/>
            </p:cNvSpPr>
            <p:nvPr/>
          </p:nvSpPr>
          <p:spPr bwMode="auto">
            <a:xfrm>
              <a:off x="3261" y="3122"/>
              <a:ext cx="777" cy="1196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400" b="1" dirty="0"/>
                <a:t>Фінорган </a:t>
              </a:r>
              <a:r>
                <a:rPr lang="uk-UA" altLang="ru-RU" sz="1400" b="1" dirty="0" smtClean="0"/>
                <a:t>формує </a:t>
              </a:r>
              <a:r>
                <a:rPr lang="uk-UA" altLang="ru-RU" sz="1400" b="1" dirty="0"/>
                <a:t>прогноз  з матеріалами, подає на розгляд  до виконавчого комітету </a:t>
              </a:r>
            </a:p>
            <a:p>
              <a:endParaRPr lang="uk-UA" altLang="ru-RU" sz="1400" b="1" dirty="0">
                <a:latin typeface="+mn-lt"/>
              </a:endParaRPr>
            </a:p>
            <a:p>
              <a:endParaRPr lang="uk-UA" altLang="ru-RU" sz="1400" b="1" dirty="0"/>
            </a:p>
          </p:txBody>
        </p:sp>
        <p:sp>
          <p:nvSpPr>
            <p:cNvPr id="15" name="Text Box 45"/>
            <p:cNvSpPr txBox="1">
              <a:spLocks noChangeArrowheads="1"/>
            </p:cNvSpPr>
            <p:nvPr/>
          </p:nvSpPr>
          <p:spPr bwMode="auto">
            <a:xfrm>
              <a:off x="838" y="2292"/>
              <a:ext cx="498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uk-UA" altLang="ru-RU" sz="1400" b="1" dirty="0">
                  <a:latin typeface="+mn-lt"/>
                </a:rPr>
                <a:t>Березень</a:t>
              </a:r>
              <a:r>
                <a:rPr lang="uk-UA" altLang="ru-RU" sz="1400" b="1" dirty="0">
                  <a:latin typeface="Calibri" panose="020F0502020204030204" pitchFamily="34" charset="0"/>
                </a:rPr>
                <a:t> </a:t>
              </a:r>
              <a:endParaRPr lang="uk-UA" altLang="ru-RU" sz="1400" dirty="0">
                <a:latin typeface="Calibri" panose="020F0502020204030204" pitchFamily="34" charset="0"/>
              </a:endParaRPr>
            </a:p>
          </p:txBody>
        </p:sp>
        <p:sp>
          <p:nvSpPr>
            <p:cNvPr id="16" name="AutoShape 39"/>
            <p:cNvSpPr>
              <a:spLocks noChangeArrowheads="1"/>
            </p:cNvSpPr>
            <p:nvPr/>
          </p:nvSpPr>
          <p:spPr bwMode="auto">
            <a:xfrm>
              <a:off x="4747" y="1060"/>
              <a:ext cx="919" cy="1007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sz="1400" b="1" dirty="0" smtClean="0"/>
                <a:t>Фінорган оцінює </a:t>
              </a:r>
              <a:r>
                <a:rPr lang="uk-UA" sz="1400" b="1" dirty="0"/>
                <a:t>реальні ресурси</a:t>
              </a:r>
              <a:r>
                <a:rPr lang="uk-UA" sz="1400" dirty="0"/>
                <a:t> (у тому числі міжбюджетні трансферти</a:t>
              </a:r>
              <a:r>
                <a:rPr lang="uk-UA" sz="1400" dirty="0" smtClean="0"/>
                <a:t>), визначає формат середньострокового планування</a:t>
              </a:r>
              <a:endParaRPr lang="uk-UA" altLang="ru-RU" sz="1400" b="1" dirty="0">
                <a:latin typeface="Calibri" panose="020F0502020204030204" pitchFamily="34" charset="0"/>
              </a:endParaRPr>
            </a:p>
          </p:txBody>
        </p:sp>
        <p:sp>
          <p:nvSpPr>
            <p:cNvPr id="17" name="AutoShape 40"/>
            <p:cNvSpPr>
              <a:spLocks noChangeArrowheads="1"/>
            </p:cNvSpPr>
            <p:nvPr/>
          </p:nvSpPr>
          <p:spPr bwMode="auto">
            <a:xfrm>
              <a:off x="4069" y="3126"/>
              <a:ext cx="609" cy="1173"/>
            </a:xfrm>
            <a:prstGeom prst="flowChartDocument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/>
            <a:p>
              <a:pPr eaLnBrk="0" hangingPunct="0">
                <a:defRPr/>
              </a:pPr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Виконком  розглядає та  схвалює прогноз та передає  разом із розрахунками до Ради </a:t>
              </a:r>
              <a:r>
                <a:rPr lang="uk-UA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uk-UA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39"/>
            <p:cNvSpPr>
              <a:spLocks noChangeArrowheads="1"/>
            </p:cNvSpPr>
            <p:nvPr/>
          </p:nvSpPr>
          <p:spPr bwMode="auto">
            <a:xfrm>
              <a:off x="4695" y="3142"/>
              <a:ext cx="550" cy="1020"/>
            </a:xfrm>
            <a:prstGeom prst="flowChartDocumen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ru-RU" sz="1400" b="1" dirty="0"/>
                <a:t>Рада </a:t>
              </a:r>
              <a:r>
                <a:rPr lang="uk-UA" altLang="ru-RU" sz="1400" b="1" dirty="0" smtClean="0"/>
                <a:t>розглядає </a:t>
              </a:r>
              <a:r>
                <a:rPr lang="uk-UA" altLang="ru-RU" sz="1400" b="1" dirty="0"/>
                <a:t>прогноз </a:t>
              </a:r>
              <a:r>
                <a:rPr lang="uk-UA" altLang="ru-RU" sz="1400" b="1" dirty="0" smtClean="0"/>
                <a:t>бюджету у визначеному нею порядку</a:t>
              </a:r>
              <a:endParaRPr lang="uk-UA" altLang="ru-RU" sz="1400" b="1" dirty="0"/>
            </a:p>
          </p:txBody>
        </p:sp>
        <p:sp>
          <p:nvSpPr>
            <p:cNvPr id="19" name="Text Box 45"/>
            <p:cNvSpPr txBox="1">
              <a:spLocks noChangeArrowheads="1"/>
            </p:cNvSpPr>
            <p:nvPr/>
          </p:nvSpPr>
          <p:spPr bwMode="auto">
            <a:xfrm>
              <a:off x="888" y="2674"/>
              <a:ext cx="492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60000"/>
                </a:lnSpc>
              </a:pPr>
              <a:r>
                <a:rPr lang="uk-UA" altLang="ja-JP" sz="1400" b="1" dirty="0"/>
                <a:t>З 01.07.  </a:t>
              </a:r>
              <a:endParaRPr lang="uk-UA" altLang="ru-RU" sz="1400" dirty="0"/>
            </a:p>
          </p:txBody>
        </p:sp>
        <p:sp>
          <p:nvSpPr>
            <p:cNvPr id="20" name="Text Box 45"/>
            <p:cNvSpPr txBox="1">
              <a:spLocks noChangeArrowheads="1"/>
            </p:cNvSpPr>
            <p:nvPr/>
          </p:nvSpPr>
          <p:spPr bwMode="auto">
            <a:xfrm>
              <a:off x="1634" y="2285"/>
              <a:ext cx="853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uk-UA" altLang="ru-RU" sz="1400" b="1" dirty="0">
                  <a:latin typeface="+mn-lt"/>
                </a:rPr>
                <a:t>Березень – квітень </a:t>
              </a:r>
              <a:endParaRPr lang="uk-UA" altLang="ru-RU" sz="1400" dirty="0">
                <a:latin typeface="+mn-lt"/>
              </a:endParaRPr>
            </a:p>
          </p:txBody>
        </p:sp>
        <p:sp>
          <p:nvSpPr>
            <p:cNvPr id="21" name="Text Box 45"/>
            <p:cNvSpPr txBox="1">
              <a:spLocks noChangeArrowheads="1"/>
            </p:cNvSpPr>
            <p:nvPr/>
          </p:nvSpPr>
          <p:spPr bwMode="auto">
            <a:xfrm>
              <a:off x="2841" y="2297"/>
              <a:ext cx="612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uk-UA" altLang="ja-JP" sz="1400" b="1" dirty="0">
                  <a:latin typeface="+mn-lt"/>
                </a:rPr>
                <a:t>До </a:t>
              </a:r>
              <a:r>
                <a:rPr lang="uk-UA" altLang="ja-JP" sz="1400" b="1" dirty="0" smtClean="0">
                  <a:latin typeface="+mn-lt"/>
                </a:rPr>
                <a:t>15.05.</a:t>
              </a:r>
              <a:endParaRPr lang="uk-UA" altLang="ru-RU" sz="1400" dirty="0">
                <a:latin typeface="+mn-lt"/>
              </a:endParaRPr>
            </a:p>
          </p:txBody>
        </p:sp>
        <p:sp>
          <p:nvSpPr>
            <p:cNvPr id="22" name="Text Box 45"/>
            <p:cNvSpPr txBox="1">
              <a:spLocks noChangeArrowheads="1"/>
            </p:cNvSpPr>
            <p:nvPr/>
          </p:nvSpPr>
          <p:spPr bwMode="auto">
            <a:xfrm>
              <a:off x="3991" y="2288"/>
              <a:ext cx="597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uk-UA" altLang="ja-JP" sz="1400" b="1" dirty="0">
                  <a:latin typeface="+mn-lt"/>
                </a:rPr>
                <a:t>До </a:t>
              </a:r>
              <a:r>
                <a:rPr lang="uk-UA" altLang="ja-JP" sz="1400" b="1" dirty="0" smtClean="0">
                  <a:latin typeface="+mn-lt"/>
                </a:rPr>
                <a:t>01.06</a:t>
              </a:r>
              <a:r>
                <a:rPr lang="uk-UA" altLang="ja-JP" sz="1400" b="1" dirty="0" smtClean="0">
                  <a:latin typeface="Calibri" panose="020F0502020204030204" pitchFamily="34" charset="0"/>
                </a:rPr>
                <a:t>.</a:t>
              </a:r>
              <a:endParaRPr lang="uk-UA" altLang="ru-RU" sz="1400" dirty="0">
                <a:latin typeface="Calibri" panose="020F0502020204030204" pitchFamily="34" charset="0"/>
              </a:endParaRPr>
            </a:p>
          </p:txBody>
        </p:sp>
        <p:sp>
          <p:nvSpPr>
            <p:cNvPr id="23" name="Text Box 45"/>
            <p:cNvSpPr txBox="1">
              <a:spLocks noChangeArrowheads="1"/>
            </p:cNvSpPr>
            <p:nvPr/>
          </p:nvSpPr>
          <p:spPr bwMode="auto">
            <a:xfrm>
              <a:off x="4820" y="2286"/>
              <a:ext cx="562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60000"/>
                </a:lnSpc>
              </a:pPr>
              <a:r>
                <a:rPr lang="uk-UA" altLang="ja-JP" sz="1400" b="1" dirty="0">
                  <a:latin typeface="+mn-lt"/>
                </a:rPr>
                <a:t>До </a:t>
              </a:r>
              <a:r>
                <a:rPr lang="uk-UA" altLang="ja-JP" sz="1400" b="1" dirty="0" smtClean="0">
                  <a:latin typeface="+mn-lt"/>
                </a:rPr>
                <a:t>15.06.</a:t>
              </a:r>
              <a:endParaRPr lang="uk-UA" altLang="ru-RU" sz="1400" dirty="0">
                <a:latin typeface="+mn-lt"/>
              </a:endParaRPr>
            </a:p>
          </p:txBody>
        </p:sp>
        <p:sp>
          <p:nvSpPr>
            <p:cNvPr id="24" name="Text Box 45"/>
            <p:cNvSpPr txBox="1">
              <a:spLocks noChangeArrowheads="1"/>
            </p:cNvSpPr>
            <p:nvPr/>
          </p:nvSpPr>
          <p:spPr bwMode="auto">
            <a:xfrm>
              <a:off x="1614" y="2650"/>
              <a:ext cx="781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60000"/>
                </a:lnSpc>
              </a:pPr>
              <a:r>
                <a:rPr lang="uk-UA" altLang="ru-RU" sz="1400" b="1" dirty="0">
                  <a:latin typeface="+mn-lt"/>
                </a:rPr>
                <a:t>Червень-липень </a:t>
              </a:r>
              <a:endParaRPr lang="uk-UA" altLang="ru-RU" sz="1400" dirty="0">
                <a:latin typeface="+mn-lt"/>
              </a:endParaRPr>
            </a:p>
          </p:txBody>
        </p:sp>
        <p:sp>
          <p:nvSpPr>
            <p:cNvPr id="25" name="Text Box 45"/>
            <p:cNvSpPr txBox="1">
              <a:spLocks noChangeArrowheads="1"/>
            </p:cNvSpPr>
            <p:nvPr/>
          </p:nvSpPr>
          <p:spPr bwMode="auto">
            <a:xfrm>
              <a:off x="2447" y="2654"/>
              <a:ext cx="872" cy="2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just">
                <a:defRPr/>
              </a:pPr>
              <a:r>
                <a:rPr lang="uk-UA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У терміни, визначені фінорганом</a:t>
              </a:r>
            </a:p>
          </p:txBody>
        </p:sp>
        <p:sp>
          <p:nvSpPr>
            <p:cNvPr id="26" name="Line 271"/>
            <p:cNvSpPr>
              <a:spLocks noChangeShapeType="1"/>
            </p:cNvSpPr>
            <p:nvPr/>
          </p:nvSpPr>
          <p:spPr bwMode="auto">
            <a:xfrm>
              <a:off x="809" y="2579"/>
              <a:ext cx="4806" cy="2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diamond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Text Box 45"/>
            <p:cNvSpPr txBox="1">
              <a:spLocks noChangeArrowheads="1"/>
            </p:cNvSpPr>
            <p:nvPr/>
          </p:nvSpPr>
          <p:spPr bwMode="auto">
            <a:xfrm>
              <a:off x="3345" y="2664"/>
              <a:ext cx="602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60000"/>
                </a:lnSpc>
              </a:pPr>
              <a:r>
                <a:rPr lang="uk-UA" altLang="ja-JP" sz="1400" b="1" dirty="0"/>
                <a:t>До 15.08.</a:t>
              </a:r>
              <a:endParaRPr lang="uk-UA" altLang="ru-RU" sz="1400" dirty="0"/>
            </a:p>
          </p:txBody>
        </p:sp>
        <p:sp>
          <p:nvSpPr>
            <p:cNvPr id="28" name="Text Box 45"/>
            <p:cNvSpPr txBox="1">
              <a:spLocks noChangeArrowheads="1"/>
            </p:cNvSpPr>
            <p:nvPr/>
          </p:nvSpPr>
          <p:spPr bwMode="auto">
            <a:xfrm>
              <a:off x="3972" y="2651"/>
              <a:ext cx="723" cy="24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uk-UA" altLang="ja-JP" sz="1400" b="1" dirty="0"/>
                <a:t>Не пізніше 01.09.</a:t>
              </a:r>
              <a:endParaRPr lang="uk-UA" altLang="ru-RU" sz="1400" dirty="0"/>
            </a:p>
          </p:txBody>
        </p:sp>
        <p:sp>
          <p:nvSpPr>
            <p:cNvPr id="29" name="Text Box 45"/>
            <p:cNvSpPr txBox="1">
              <a:spLocks noChangeArrowheads="1"/>
            </p:cNvSpPr>
            <p:nvPr/>
          </p:nvSpPr>
          <p:spPr bwMode="auto">
            <a:xfrm>
              <a:off x="4744" y="2642"/>
              <a:ext cx="491" cy="2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4183" tIns="47092" rIns="94183" bIns="47092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60000"/>
                </a:lnSpc>
              </a:pPr>
              <a:r>
                <a:rPr lang="uk-UA" altLang="ja-JP" sz="1400" b="1" dirty="0">
                  <a:latin typeface="+mn-lt"/>
                </a:rPr>
                <a:t>До </a:t>
              </a:r>
              <a:r>
                <a:rPr lang="uk-UA" altLang="ja-JP" sz="1400" b="1" dirty="0" smtClean="0">
                  <a:latin typeface="+mn-lt"/>
                </a:rPr>
                <a:t>25.09</a:t>
              </a:r>
              <a:r>
                <a:rPr lang="uk-UA" altLang="ja-JP" sz="1400" b="1" dirty="0">
                  <a:latin typeface="+mn-lt"/>
                </a:rPr>
                <a:t>.</a:t>
              </a:r>
              <a:endParaRPr lang="uk-UA" altLang="ru-RU" sz="1400" dirty="0">
                <a:latin typeface="+mn-lt"/>
              </a:endParaRPr>
            </a:p>
          </p:txBody>
        </p:sp>
        <p:sp>
          <p:nvSpPr>
            <p:cNvPr id="30" name="Line 275"/>
            <p:cNvSpPr>
              <a:spLocks noChangeShapeType="1"/>
            </p:cNvSpPr>
            <p:nvPr/>
          </p:nvSpPr>
          <p:spPr bwMode="auto">
            <a:xfrm>
              <a:off x="991" y="2069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276"/>
            <p:cNvSpPr>
              <a:spLocks noChangeShapeType="1"/>
            </p:cNvSpPr>
            <p:nvPr/>
          </p:nvSpPr>
          <p:spPr bwMode="auto">
            <a:xfrm>
              <a:off x="2180" y="2036"/>
              <a:ext cx="0" cy="2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277"/>
            <p:cNvSpPr>
              <a:spLocks noChangeShapeType="1"/>
            </p:cNvSpPr>
            <p:nvPr/>
          </p:nvSpPr>
          <p:spPr bwMode="auto">
            <a:xfrm>
              <a:off x="3249" y="1979"/>
              <a:ext cx="0" cy="3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278"/>
            <p:cNvSpPr>
              <a:spLocks noChangeShapeType="1"/>
            </p:cNvSpPr>
            <p:nvPr/>
          </p:nvSpPr>
          <p:spPr bwMode="auto">
            <a:xfrm>
              <a:off x="4335" y="1934"/>
              <a:ext cx="0" cy="3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279"/>
            <p:cNvSpPr>
              <a:spLocks noChangeShapeType="1"/>
            </p:cNvSpPr>
            <p:nvPr/>
          </p:nvSpPr>
          <p:spPr bwMode="auto">
            <a:xfrm>
              <a:off x="5200" y="1979"/>
              <a:ext cx="0" cy="35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281"/>
            <p:cNvSpPr>
              <a:spLocks noChangeShapeType="1"/>
            </p:cNvSpPr>
            <p:nvPr/>
          </p:nvSpPr>
          <p:spPr bwMode="auto">
            <a:xfrm rot="10800000">
              <a:off x="1345" y="2854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282"/>
            <p:cNvSpPr>
              <a:spLocks noChangeShapeType="1"/>
            </p:cNvSpPr>
            <p:nvPr/>
          </p:nvSpPr>
          <p:spPr bwMode="auto">
            <a:xfrm rot="10800000">
              <a:off x="2248" y="2848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283"/>
            <p:cNvSpPr>
              <a:spLocks noChangeShapeType="1"/>
            </p:cNvSpPr>
            <p:nvPr/>
          </p:nvSpPr>
          <p:spPr bwMode="auto">
            <a:xfrm rot="10800000">
              <a:off x="3135" y="2850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284"/>
            <p:cNvSpPr>
              <a:spLocks noChangeShapeType="1"/>
            </p:cNvSpPr>
            <p:nvPr/>
          </p:nvSpPr>
          <p:spPr bwMode="auto">
            <a:xfrm rot="10800000">
              <a:off x="3837" y="2843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285"/>
            <p:cNvSpPr>
              <a:spLocks noChangeShapeType="1"/>
            </p:cNvSpPr>
            <p:nvPr/>
          </p:nvSpPr>
          <p:spPr bwMode="auto">
            <a:xfrm rot="10800000">
              <a:off x="4568" y="2860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86"/>
            <p:cNvSpPr>
              <a:spLocks noChangeShapeType="1"/>
            </p:cNvSpPr>
            <p:nvPr/>
          </p:nvSpPr>
          <p:spPr bwMode="auto">
            <a:xfrm rot="10800000">
              <a:off x="5020" y="2863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" name="Заголовок 41"/>
          <p:cNvSpPr>
            <a:spLocks noGrp="1"/>
          </p:cNvSpPr>
          <p:nvPr>
            <p:ph type="title"/>
          </p:nvPr>
        </p:nvSpPr>
        <p:spPr>
          <a:xfrm>
            <a:off x="2309303" y="165979"/>
            <a:ext cx="7651825" cy="812998"/>
          </a:xfrm>
        </p:spPr>
        <p:txBody>
          <a:bodyPr>
            <a:noAutofit/>
          </a:bodyPr>
          <a:lstStyle/>
          <a:p>
            <a:r>
              <a:rPr lang="uk-UA" altLang="ru-RU" sz="2000" b="1" dirty="0"/>
              <a:t>Дорожня карта</a:t>
            </a:r>
            <a:br>
              <a:rPr lang="uk-UA" altLang="ru-RU" sz="2000" b="1" dirty="0"/>
            </a:br>
            <a:r>
              <a:rPr lang="uk-UA" altLang="ru-RU" sz="2000" b="1" dirty="0"/>
              <a:t>основних заходів щодо складання прогнозу бюджету </a:t>
            </a:r>
            <a:r>
              <a:rPr lang="uk-UA" altLang="ru-RU" sz="2000" b="1" dirty="0" smtClean="0"/>
              <a:t>територіальної громади</a:t>
            </a:r>
            <a:endParaRPr lang="ru-RU" sz="20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1162225" y="3605091"/>
            <a:ext cx="1262465" cy="22869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 бюджету </a:t>
            </a:r>
            <a:r>
              <a:rPr lang="uk-UA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оприлюднюється у 5 денний термін після схвалення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7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3740" y="161459"/>
            <a:ext cx="672737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200" dirty="0" smtClean="0">
                <a:solidFill>
                  <a:srgbClr val="057792"/>
                </a:solidFill>
                <a:latin typeface="+mj-lt"/>
              </a:rPr>
              <a:t>Де можна знайти корисну інформацію:</a:t>
            </a:r>
            <a:endParaRPr lang="ru-RU" sz="2200" dirty="0">
              <a:solidFill>
                <a:srgbClr val="057792"/>
              </a:solidFill>
              <a:latin typeface="+mj-lt"/>
            </a:endParaRPr>
          </a:p>
          <a:p>
            <a:pPr algn="ctr"/>
            <a:r>
              <a:rPr lang="uk-UA" sz="2200" b="1" dirty="0">
                <a:solidFill>
                  <a:srgbClr val="057792"/>
                </a:solidFill>
                <a:latin typeface="+mj-lt"/>
              </a:rPr>
              <a:t> </a:t>
            </a:r>
            <a:endParaRPr lang="ru-RU" sz="2200" dirty="0">
              <a:solidFill>
                <a:srgbClr val="057792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49999" y="1569726"/>
            <a:ext cx="678046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ПОСІБНИК</a:t>
            </a:r>
          </a:p>
          <a:p>
            <a:r>
              <a:rPr lang="uk-UA" sz="2400" b="1" dirty="0" smtClean="0"/>
              <a:t>«</a:t>
            </a:r>
            <a:r>
              <a:rPr lang="ru-RU" sz="2400" b="1" dirty="0" smtClean="0"/>
              <a:t>ЗАПРОВАДЖЕННЯ </a:t>
            </a:r>
            <a:r>
              <a:rPr lang="ru-RU" sz="2400" b="1" dirty="0"/>
              <a:t>ЦІЛІСНОГО СЕРЕДНЬОСТРОКОВОГО ПЛАНУВАННЯ БЮДЖЕТУ </a:t>
            </a:r>
            <a:r>
              <a:rPr lang="ru-RU" sz="2400" b="1" dirty="0" smtClean="0"/>
              <a:t>ТГ</a:t>
            </a:r>
            <a:r>
              <a:rPr lang="uk-UA" sz="2400" b="1" dirty="0" smtClean="0">
                <a:cs typeface="Calibri" panose="020F0502020204030204" pitchFamily="34" charset="0"/>
              </a:rPr>
              <a:t>»</a:t>
            </a:r>
          </a:p>
          <a:p>
            <a:endParaRPr lang="uk-UA" sz="2400" b="1" dirty="0">
              <a:cs typeface="Calibri" panose="020F0502020204030204" pitchFamily="34" charset="0"/>
            </a:endParaRPr>
          </a:p>
          <a:p>
            <a:r>
              <a:rPr lang="uk-UA" sz="2400" b="1" dirty="0" smtClean="0">
                <a:cs typeface="Calibri" panose="020F0502020204030204" pitchFamily="34" charset="0"/>
              </a:rPr>
              <a:t>Посилання на ресурс:</a:t>
            </a:r>
          </a:p>
          <a:p>
            <a:r>
              <a:rPr lang="en-US" sz="2000" dirty="0">
                <a:cs typeface="Calibri" panose="020F0502020204030204" pitchFamily="34" charset="0"/>
              </a:rPr>
              <a:t>https://decentralization.gov.ua/uploads/library/file/584/</a:t>
            </a:r>
            <a:r>
              <a:rPr lang="uk-UA" sz="2000" dirty="0">
                <a:cs typeface="Calibri" panose="020F0502020204030204" pitchFamily="34" charset="0"/>
              </a:rPr>
              <a:t>Програма_</a:t>
            </a:r>
            <a:r>
              <a:rPr lang="en-US" sz="2000" dirty="0">
                <a:cs typeface="Calibri" panose="020F0502020204030204" pitchFamily="34" charset="0"/>
              </a:rPr>
              <a:t>USAID_DOBRE._</a:t>
            </a:r>
            <a:r>
              <a:rPr lang="uk-UA" sz="2000" dirty="0">
                <a:cs typeface="Calibri" panose="020F0502020204030204" pitchFamily="34" charset="0"/>
              </a:rPr>
              <a:t>Посібник_по_середньостроковому_плануванню..</a:t>
            </a:r>
            <a:r>
              <a:rPr lang="en-US" sz="2000" dirty="0">
                <a:cs typeface="Calibri" panose="020F0502020204030204" pitchFamily="34" charset="0"/>
              </a:rPr>
              <a:t>pdf</a:t>
            </a:r>
            <a:endParaRPr lang="uk-UA" sz="2000" dirty="0">
              <a:cs typeface="Calibri" panose="020F05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40" y="1110935"/>
            <a:ext cx="3352800" cy="471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8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AF3856-226C-664F-8F01-61C04064A4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56647"/>
            <a:ext cx="9144000" cy="1076045"/>
          </a:xfrm>
        </p:spPr>
        <p:txBody>
          <a:bodyPr/>
          <a:lstStyle/>
          <a:p>
            <a:r>
              <a:rPr lang="ru-RU" dirty="0"/>
              <a:t>Дякую за увагу!</a:t>
            </a:r>
          </a:p>
        </p:txBody>
      </p:sp>
    </p:spTree>
    <p:extLst>
      <p:ext uri="{BB962C8B-B14F-4D97-AF65-F5344CB8AC3E}">
        <p14:creationId xmlns:p14="http://schemas.microsoft.com/office/powerpoint/2010/main" val="377658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льзовательские 3">
      <a:dk1>
        <a:srgbClr val="000000"/>
      </a:dk1>
      <a:lt1>
        <a:srgbClr val="FFFFFF"/>
      </a:lt1>
      <a:dk2>
        <a:srgbClr val="056C8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/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18763</TotalTime>
  <Words>8400</Words>
  <Application>Microsoft Office PowerPoint</Application>
  <PresentationFormat>Широкоэкранный</PresentationFormat>
  <Paragraphs>1281</Paragraphs>
  <Slides>98</Slides>
  <Notes>62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98</vt:i4>
      </vt:variant>
    </vt:vector>
  </HeadingPairs>
  <TitlesOfParts>
    <vt:vector size="107" baseType="lpstr">
      <vt:lpstr>ＭＳ Ｐゴシック</vt:lpstr>
      <vt:lpstr>Arial</vt:lpstr>
      <vt:lpstr>Arial Black</vt:lpstr>
      <vt:lpstr>Calibri</vt:lpstr>
      <vt:lpstr>Calibri Light</vt:lpstr>
      <vt:lpstr>Times New Roman</vt:lpstr>
      <vt:lpstr>WarnockPro-Regular</vt:lpstr>
      <vt:lpstr>Wingdings</vt:lpstr>
      <vt:lpstr>Тема Office</vt:lpstr>
      <vt:lpstr>Презентация PowerPoint</vt:lpstr>
      <vt:lpstr>\ </vt:lpstr>
      <vt:lpstr>Середньострокове бюджетне планування в  громадах (практичні кейси)</vt:lpstr>
      <vt:lpstr>Презентация PowerPoint</vt:lpstr>
      <vt:lpstr>Стадії бюджетного процесу  (ст. 19 БКУ)</vt:lpstr>
      <vt:lpstr>Бюджетна декларація як документ трирічного планування</vt:lpstr>
      <vt:lpstr>Стадії бюджетного процесу в територіальній громаді</vt:lpstr>
      <vt:lpstr>Презентация PowerPoint</vt:lpstr>
      <vt:lpstr>Оновлений бюджетний календар</vt:lpstr>
      <vt:lpstr>Бюджетний календар на місцевому рівні</vt:lpstr>
      <vt:lpstr>Складання та схвалення трирічного прогнозу місцевого бюджету  (ст. 75-1 БКУ)</vt:lpstr>
      <vt:lpstr>Презентация PowerPoint</vt:lpstr>
      <vt:lpstr>Презентация PowerPoint</vt:lpstr>
      <vt:lpstr>Система середньострокового планування в територіальній громаді та її ключові  елементи</vt:lpstr>
      <vt:lpstr>Здійснення етапів бюджетного планування на місцевому рівні та їх взаємозв’язку</vt:lpstr>
      <vt:lpstr>Презентация PowerPoint</vt:lpstr>
      <vt:lpstr>Презентация PowerPoint</vt:lpstr>
      <vt:lpstr>Ключові елементи, які мають бути втілені у системі середньострокового планування в кожній громаді: </vt:lpstr>
      <vt:lpstr>Презентация PowerPoint</vt:lpstr>
      <vt:lpstr>Основні типи рамкових умов складання середньострокового бюджету у міжнародній практиці</vt:lpstr>
      <vt:lpstr>Типи середньострокових рамок на рівні територіальної громади</vt:lpstr>
      <vt:lpstr>Презентация PowerPoint</vt:lpstr>
      <vt:lpstr>Презентация PowerPoint</vt:lpstr>
      <vt:lpstr>Повноваження учасників бюджетного процесу</vt:lpstr>
      <vt:lpstr>Повноваження місцевого фінансового органу за БКУ щодо прогнозу бюджету</vt:lpstr>
      <vt:lpstr>Повноваження місцевого фінансового органу за БКУ щодо прогнозу бюджету</vt:lpstr>
      <vt:lpstr>Повноваження ГРК щодо прогнозу бюджету</vt:lpstr>
      <vt:lpstr>Презентация PowerPoint</vt:lpstr>
      <vt:lpstr>Повноваження інших учасників щодо прогнозу бюджету</vt:lpstr>
      <vt:lpstr>Взаємодія в процесі середньострокового бюджетування </vt:lpstr>
      <vt:lpstr>Типова форма прогнозу місцевого бюджету  (ст. 75-1 БКУ) </vt:lpstr>
      <vt:lpstr>Основні вимоги до формування бюджетних показників</vt:lpstr>
      <vt:lpstr>Прогноз доходів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Особливості середньострокового планування видатків</vt:lpstr>
      <vt:lpstr>Особливості середньострокового планування видатків</vt:lpstr>
      <vt:lpstr>Особливості середньострокового планування видатків</vt:lpstr>
      <vt:lpstr>  Вимоги до прогнозу видаткової  частини бюджету громади  </vt:lpstr>
      <vt:lpstr>Розробка трирічного прогнозу видатків місцевого бюджету </vt:lpstr>
      <vt:lpstr>Вимоги до прогнозу видаткової  частини бюджету громади</vt:lpstr>
      <vt:lpstr>Презентация PowerPoint</vt:lpstr>
      <vt:lpstr>Розрахунок орієнтовних граничних показників  прогнозу видатків</vt:lpstr>
      <vt:lpstr>Основні джерела інформації для визначення прогнозного обсягу видатків</vt:lpstr>
      <vt:lpstr>Для здійснення   середньострокового планування видатків необхідно:</vt:lpstr>
      <vt:lpstr>Презентация PowerPoint</vt:lpstr>
      <vt:lpstr>Презентация PowerPoint</vt:lpstr>
      <vt:lpstr>Презентация PowerPoint</vt:lpstr>
      <vt:lpstr> ГРК : де брати інформацію та з якими документами працювати при формуванні пропозицій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Формування ГРК  пропозицій до прогнозу</vt:lpstr>
      <vt:lpstr>Формування ГРК пропозицій до прогнозу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процесу прийняття прогнозу бюджету територіальної громади  на середньостроковий період  </vt:lpstr>
      <vt:lpstr>Дорожня карта основних заходів щодо складання прогнозу бюджету територіальної громади</vt:lpstr>
      <vt:lpstr>Презентация PowerPoint</vt:lpstr>
      <vt:lpstr>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OTV</cp:lastModifiedBy>
  <cp:revision>899</cp:revision>
  <dcterms:created xsi:type="dcterms:W3CDTF">2016-10-18T19:49:53Z</dcterms:created>
  <dcterms:modified xsi:type="dcterms:W3CDTF">2021-07-28T13:46:02Z</dcterms:modified>
</cp:coreProperties>
</file>